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2" d="100"/>
          <a:sy n="112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1BEE-99D8-40EF-907E-A39B870FF88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E7211-6D41-45D5-B288-EEF3C5FF28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9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prh.fi?_rd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prh" TargetMode="External"/><Relationship Id="rId5" Type="http://schemas.openxmlformats.org/officeDocument/2006/relationships/hyperlink" Target="https://www.youtube.com/user/PRHvideot" TargetMode="External"/><Relationship Id="rId4" Type="http://schemas.openxmlformats.org/officeDocument/2006/relationships/hyperlink" Target="https://twitter.com/prh_fi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rh.fi?_rdr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pr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PRHvideot" TargetMode="External"/><Relationship Id="rId5" Type="http://schemas.openxmlformats.org/officeDocument/2006/relationships/hyperlink" Target="https://twitter.com/prh_fi" TargetMode="External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black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H_logo_iso.png">
            <a:extLst>
              <a:ext uri="{FF2B5EF4-FFF2-40B4-BE49-F238E27FC236}">
                <a16:creationId xmlns:a16="http://schemas.microsoft.com/office/drawing/2014/main" id="{CEF35F58-4ECB-4559-A9F0-A019A2FD2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9" y="-117313"/>
            <a:ext cx="5979243" cy="44708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0000" y="4032000"/>
            <a:ext cx="10548000" cy="1470025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0000" y="5526000"/>
            <a:ext cx="10548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04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 korost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5E17E4BC-A642-4E33-BC4F-419F454C62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7675" y="3551238"/>
            <a:ext cx="3389313" cy="2600325"/>
          </a:xfrm>
        </p:spPr>
        <p:txBody>
          <a:bodyPr>
            <a:noAutofit/>
          </a:bodyPr>
          <a:lstStyle>
            <a:lvl1pPr marL="252000" indent="-252000"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spcAft>
                <a:spcPts val="600"/>
              </a:spcAft>
              <a:defRPr sz="1600"/>
            </a:lvl2pPr>
            <a:lvl3pPr marL="756000" indent="-252000">
              <a:spcBef>
                <a:spcPts val="0"/>
              </a:spcBef>
              <a:spcAft>
                <a:spcPts val="600"/>
              </a:spcAft>
              <a:defRPr sz="1600"/>
            </a:lvl3pPr>
            <a:lvl4pPr marL="1008000" indent="-252000">
              <a:spcBef>
                <a:spcPts val="0"/>
              </a:spcBef>
              <a:spcAft>
                <a:spcPts val="600"/>
              </a:spcAft>
              <a:defRPr sz="1600"/>
            </a:lvl4pPr>
            <a:lvl5pPr marL="1260000" indent="-252000"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CF584259-186E-46F2-ABC9-646400CBC19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84883" y="3564737"/>
            <a:ext cx="3389313" cy="2600325"/>
          </a:xfrm>
        </p:spPr>
        <p:txBody>
          <a:bodyPr>
            <a:noAutofit/>
          </a:bodyPr>
          <a:lstStyle>
            <a:lvl1pPr marL="252000" indent="-252000"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spcAft>
                <a:spcPts val="600"/>
              </a:spcAft>
              <a:defRPr sz="1600"/>
            </a:lvl2pPr>
            <a:lvl3pPr marL="756000" indent="-252000">
              <a:spcBef>
                <a:spcPts val="0"/>
              </a:spcBef>
              <a:spcAft>
                <a:spcPts val="600"/>
              </a:spcAft>
              <a:defRPr sz="1600"/>
            </a:lvl3pPr>
            <a:lvl4pPr marL="1008000" indent="-252000">
              <a:spcBef>
                <a:spcPts val="0"/>
              </a:spcBef>
              <a:spcAft>
                <a:spcPts val="600"/>
              </a:spcAft>
              <a:defRPr sz="1600"/>
            </a:lvl4pPr>
            <a:lvl5pPr marL="1260000" indent="-252000"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15344263-E3AF-46B7-8124-26245314AF8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62107" y="3578236"/>
            <a:ext cx="3389313" cy="2600325"/>
          </a:xfrm>
        </p:spPr>
        <p:txBody>
          <a:bodyPr>
            <a:noAutofit/>
          </a:bodyPr>
          <a:lstStyle>
            <a:lvl1pPr marL="252000" indent="-252000"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spcAft>
                <a:spcPts val="600"/>
              </a:spcAft>
              <a:defRPr sz="1600"/>
            </a:lvl2pPr>
            <a:lvl3pPr marL="756000" indent="-252000">
              <a:spcBef>
                <a:spcPts val="0"/>
              </a:spcBef>
              <a:spcAft>
                <a:spcPts val="600"/>
              </a:spcAft>
              <a:defRPr sz="1600"/>
            </a:lvl3pPr>
            <a:lvl4pPr marL="1008000" indent="-252000">
              <a:spcBef>
                <a:spcPts val="0"/>
              </a:spcBef>
              <a:spcAft>
                <a:spcPts val="600"/>
              </a:spcAft>
              <a:defRPr sz="1600"/>
            </a:lvl4pPr>
            <a:lvl5pPr marL="1260000" indent="-252000"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Placeholder 11" descr="1.png">
            <a:extLst>
              <a:ext uri="{FF2B5EF4-FFF2-40B4-BE49-F238E27FC236}">
                <a16:creationId xmlns:a16="http://schemas.microsoft.com/office/drawing/2014/main" id="{ABA856EB-CBD1-42FE-977A-14B03AA07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97" r="-131697"/>
          <a:stretch>
            <a:fillRect/>
          </a:stretch>
        </p:blipFill>
        <p:spPr>
          <a:xfrm>
            <a:off x="609601" y="1890714"/>
            <a:ext cx="2788800" cy="1590617"/>
          </a:xfrm>
          <a:prstGeom prst="rect">
            <a:avLst/>
          </a:prstGeom>
        </p:spPr>
      </p:pic>
      <p:pic>
        <p:nvPicPr>
          <p:cNvPr id="16" name="Picture Placeholder 12" descr="2.png">
            <a:extLst>
              <a:ext uri="{FF2B5EF4-FFF2-40B4-BE49-F238E27FC236}">
                <a16:creationId xmlns:a16="http://schemas.microsoft.com/office/drawing/2014/main" id="{F116520B-CA6D-45BB-A1CF-DB12D814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35" r="-70735"/>
          <a:stretch>
            <a:fillRect/>
          </a:stretch>
        </p:blipFill>
        <p:spPr>
          <a:xfrm>
            <a:off x="4452084" y="1887797"/>
            <a:ext cx="2788800" cy="1590617"/>
          </a:xfrm>
          <a:prstGeom prst="rect">
            <a:avLst/>
          </a:prstGeom>
        </p:spPr>
      </p:pic>
      <p:pic>
        <p:nvPicPr>
          <p:cNvPr id="17" name="Picture Placeholder 13" descr="3.png">
            <a:extLst>
              <a:ext uri="{FF2B5EF4-FFF2-40B4-BE49-F238E27FC236}">
                <a16:creationId xmlns:a16="http://schemas.microsoft.com/office/drawing/2014/main" id="{52EF4904-C01A-436B-A7E6-7942835D4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88" r="-73588"/>
          <a:stretch>
            <a:fillRect/>
          </a:stretch>
        </p:blipFill>
        <p:spPr>
          <a:xfrm>
            <a:off x="8318937" y="1894013"/>
            <a:ext cx="2788800" cy="15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87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6 korost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5E17E4BC-A642-4E33-BC4F-419F454C62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26000" y="1890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977B67F3-93B2-465C-B55A-6ECFD4D9AD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911950" y="3348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Sisällön paikkamerkki 12">
            <a:extLst>
              <a:ext uri="{FF2B5EF4-FFF2-40B4-BE49-F238E27FC236}">
                <a16:creationId xmlns:a16="http://schemas.microsoft.com/office/drawing/2014/main" id="{8F0F020B-296B-4268-BC26-EE37DA11E02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97900" y="4824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Sisällön paikkamerkki 12">
            <a:extLst>
              <a:ext uri="{FF2B5EF4-FFF2-40B4-BE49-F238E27FC236}">
                <a16:creationId xmlns:a16="http://schemas.microsoft.com/office/drawing/2014/main" id="{C5F8B1CF-F70D-46CA-85C4-3A5572DA61D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776000" y="1890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4" name="Sisällön paikkamerkki 12">
            <a:extLst>
              <a:ext uri="{FF2B5EF4-FFF2-40B4-BE49-F238E27FC236}">
                <a16:creationId xmlns:a16="http://schemas.microsoft.com/office/drawing/2014/main" id="{6D7BA090-D98A-4F2F-950A-654943359CD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776000" y="3348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Sisällön paikkamerkki 12">
            <a:extLst>
              <a:ext uri="{FF2B5EF4-FFF2-40B4-BE49-F238E27FC236}">
                <a16:creationId xmlns:a16="http://schemas.microsoft.com/office/drawing/2014/main" id="{B80F7752-36BE-4E07-B261-62D13316CF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776000" y="4824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SzPct val="100000"/>
              <a:defRPr sz="1600"/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26" name="Picture Placeholder 17" descr="1.png">
            <a:extLst>
              <a:ext uri="{FF2B5EF4-FFF2-40B4-BE49-F238E27FC236}">
                <a16:creationId xmlns:a16="http://schemas.microsoft.com/office/drawing/2014/main" id="{8CDCA9AD-FFAB-4638-AF3C-7D23FF32C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61" r="-53561"/>
          <a:stretch>
            <a:fillRect/>
          </a:stretch>
        </p:blipFill>
        <p:spPr>
          <a:xfrm>
            <a:off x="609601" y="1890713"/>
            <a:ext cx="1099200" cy="1099200"/>
          </a:xfrm>
          <a:prstGeom prst="rect">
            <a:avLst/>
          </a:prstGeom>
        </p:spPr>
      </p:pic>
      <p:pic>
        <p:nvPicPr>
          <p:cNvPr id="27" name="Picture Placeholder 28" descr="2.png">
            <a:extLst>
              <a:ext uri="{FF2B5EF4-FFF2-40B4-BE49-F238E27FC236}">
                <a16:creationId xmlns:a16="http://schemas.microsoft.com/office/drawing/2014/main" id="{DBC9A8D7-6529-432F-B4B9-2A125C383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15" r="-18815"/>
          <a:stretch>
            <a:fillRect/>
          </a:stretch>
        </p:blipFill>
        <p:spPr>
          <a:xfrm>
            <a:off x="6467959" y="1887795"/>
            <a:ext cx="1099200" cy="1099200"/>
          </a:xfrm>
          <a:prstGeom prst="rect">
            <a:avLst/>
          </a:prstGeom>
        </p:spPr>
      </p:pic>
      <p:pic>
        <p:nvPicPr>
          <p:cNvPr id="28" name="Picture Placeholder 29" descr="3.png">
            <a:extLst>
              <a:ext uri="{FF2B5EF4-FFF2-40B4-BE49-F238E27FC236}">
                <a16:creationId xmlns:a16="http://schemas.microsoft.com/office/drawing/2014/main" id="{D6EF619E-9786-42F4-A98D-166647726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41" r="-20441"/>
          <a:stretch>
            <a:fillRect/>
          </a:stretch>
        </p:blipFill>
        <p:spPr>
          <a:xfrm>
            <a:off x="605693" y="3349619"/>
            <a:ext cx="1099200" cy="1099200"/>
          </a:xfrm>
          <a:prstGeom prst="rect">
            <a:avLst/>
          </a:prstGeom>
        </p:spPr>
      </p:pic>
      <p:pic>
        <p:nvPicPr>
          <p:cNvPr id="29" name="Picture Placeholder 30" descr="4.png">
            <a:extLst>
              <a:ext uri="{FF2B5EF4-FFF2-40B4-BE49-F238E27FC236}">
                <a16:creationId xmlns:a16="http://schemas.microsoft.com/office/drawing/2014/main" id="{2D446B4B-D95E-4998-B76D-8E34E40F7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3" r="-11973"/>
          <a:stretch>
            <a:fillRect/>
          </a:stretch>
        </p:blipFill>
        <p:spPr>
          <a:xfrm>
            <a:off x="6464051" y="3346700"/>
            <a:ext cx="1099200" cy="1099200"/>
          </a:xfrm>
          <a:prstGeom prst="rect">
            <a:avLst/>
          </a:prstGeom>
        </p:spPr>
      </p:pic>
      <p:pic>
        <p:nvPicPr>
          <p:cNvPr id="30" name="Picture Placeholder 31" descr="5.png">
            <a:extLst>
              <a:ext uri="{FF2B5EF4-FFF2-40B4-BE49-F238E27FC236}">
                <a16:creationId xmlns:a16="http://schemas.microsoft.com/office/drawing/2014/main" id="{E13AF2A3-AA9C-49EB-B9DB-A5ED11293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4" r="-18594"/>
          <a:stretch>
            <a:fillRect/>
          </a:stretch>
        </p:blipFill>
        <p:spPr>
          <a:xfrm>
            <a:off x="613968" y="4817660"/>
            <a:ext cx="1099200" cy="1099200"/>
          </a:xfrm>
          <a:prstGeom prst="rect">
            <a:avLst/>
          </a:prstGeom>
        </p:spPr>
      </p:pic>
      <p:pic>
        <p:nvPicPr>
          <p:cNvPr id="31" name="Picture Placeholder 32" descr="6.png">
            <a:extLst>
              <a:ext uri="{FF2B5EF4-FFF2-40B4-BE49-F238E27FC236}">
                <a16:creationId xmlns:a16="http://schemas.microsoft.com/office/drawing/2014/main" id="{7870B0CC-743A-4A9A-869E-81F067D72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6" r="-15546"/>
          <a:stretch>
            <a:fillRect/>
          </a:stretch>
        </p:blipFill>
        <p:spPr>
          <a:xfrm>
            <a:off x="6472325" y="4814740"/>
            <a:ext cx="1099200" cy="10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325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579350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400" b="1"/>
            </a:lvl1pPr>
            <a:lvl2pPr marL="442800" indent="0">
              <a:buNone/>
              <a:defRPr sz="6400"/>
            </a:lvl2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9500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3EA3-C3EF-4E5C-B0D0-8277EB90A21E}" type="datetime1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94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>
            <a:extLst>
              <a:ext uri="{FF2B5EF4-FFF2-40B4-BE49-F238E27FC236}">
                <a16:creationId xmlns:a16="http://schemas.microsoft.com/office/drawing/2014/main" id="{19FA6335-56A8-4AEE-AA60-F0CBB62B0509}"/>
              </a:ext>
            </a:extLst>
          </p:cNvPr>
          <p:cNvSpPr/>
          <p:nvPr/>
        </p:nvSpPr>
        <p:spPr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9" descr="Logo_fin_nega.png">
            <a:extLst>
              <a:ext uri="{FF2B5EF4-FFF2-40B4-BE49-F238E27FC236}">
                <a16:creationId xmlns:a16="http://schemas.microsoft.com/office/drawing/2014/main" id="{D40DC78E-60B4-426C-BA0B-56EF7E109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3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>
            <a:extLst>
              <a:ext uri="{FF2B5EF4-FFF2-40B4-BE49-F238E27FC236}">
                <a16:creationId xmlns:a16="http://schemas.microsoft.com/office/drawing/2014/main" id="{923F274D-8975-4935-B380-AAE1F18E3216}"/>
              </a:ext>
            </a:extLst>
          </p:cNvPr>
          <p:cNvSpPr/>
          <p:nvPr/>
        </p:nvSpPr>
        <p:spPr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368000"/>
          </a:xfrm>
        </p:spPr>
        <p:txBody>
          <a:bodyPr/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200" b="1">
                <a:solidFill>
                  <a:schemeClr val="bg1"/>
                </a:solidFill>
              </a:defRPr>
            </a:lvl1pPr>
            <a:lvl2pPr marL="442800" indent="0">
              <a:buNone/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9" descr="Logo_fin_nega.png">
            <a:extLst>
              <a:ext uri="{FF2B5EF4-FFF2-40B4-BE49-F238E27FC236}">
                <a16:creationId xmlns:a16="http://schemas.microsoft.com/office/drawing/2014/main" id="{744F7448-EDC1-4608-8003-8436152EB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0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>
            <a:extLst>
              <a:ext uri="{FF2B5EF4-FFF2-40B4-BE49-F238E27FC236}">
                <a16:creationId xmlns:a16="http://schemas.microsoft.com/office/drawing/2014/main" id="{6520E40C-3130-4540-A522-F3D23AB97F36}"/>
              </a:ext>
            </a:extLst>
          </p:cNvPr>
          <p:cNvSpPr/>
          <p:nvPr/>
        </p:nvSpPr>
        <p:spPr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771200"/>
            <a:ext cx="5384800" cy="4352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771200"/>
            <a:ext cx="5384800" cy="4352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9" descr="Logo_fin_nega.png">
            <a:extLst>
              <a:ext uri="{FF2B5EF4-FFF2-40B4-BE49-F238E27FC236}">
                <a16:creationId xmlns:a16="http://schemas.microsoft.com/office/drawing/2014/main" id="{F0B87C5A-9BEA-4522-850D-2154A09F8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25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>
            <a:extLst>
              <a:ext uri="{FF2B5EF4-FFF2-40B4-BE49-F238E27FC236}">
                <a16:creationId xmlns:a16="http://schemas.microsoft.com/office/drawing/2014/main" id="{008D0DA2-4F06-4AAC-B8E1-341D4167C7CC}"/>
              </a:ext>
            </a:extLst>
          </p:cNvPr>
          <p:cNvSpPr/>
          <p:nvPr/>
        </p:nvSpPr>
        <p:spPr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71200"/>
            <a:ext cx="5386917" cy="93772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852936"/>
            <a:ext cx="5386917" cy="327066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771200"/>
            <a:ext cx="5389033" cy="93772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852936"/>
            <a:ext cx="5389033" cy="327066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 descr="Logo_fin_nega.png">
            <a:extLst>
              <a:ext uri="{FF2B5EF4-FFF2-40B4-BE49-F238E27FC236}">
                <a16:creationId xmlns:a16="http://schemas.microsoft.com/office/drawing/2014/main" id="{0668395A-034B-44B9-8C42-B6FDB01A2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268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3 korostust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">
            <a:extLst>
              <a:ext uri="{FF2B5EF4-FFF2-40B4-BE49-F238E27FC236}">
                <a16:creationId xmlns:a16="http://schemas.microsoft.com/office/drawing/2014/main" id="{46810783-908B-46BB-9ADF-06BB355A67F4}"/>
              </a:ext>
            </a:extLst>
          </p:cNvPr>
          <p:cNvSpPr/>
          <p:nvPr/>
        </p:nvSpPr>
        <p:spPr bwMode="black"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5E17E4BC-A642-4E33-BC4F-419F454C62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7675" y="3551238"/>
            <a:ext cx="3389313" cy="2600325"/>
          </a:xfrm>
        </p:spPr>
        <p:txBody>
          <a:bodyPr>
            <a:noAutofit/>
          </a:bodyPr>
          <a:lstStyle>
            <a:lvl1pPr marL="252000" indent="-252000"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756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 marL="1008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 marL="1260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CF584259-186E-46F2-ABC9-646400CBC19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84883" y="3564737"/>
            <a:ext cx="3389313" cy="2600325"/>
          </a:xfrm>
        </p:spPr>
        <p:txBody>
          <a:bodyPr>
            <a:noAutofit/>
          </a:bodyPr>
          <a:lstStyle>
            <a:lvl1pPr marL="252000" indent="-252000"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756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1008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 marL="1260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15344263-E3AF-46B7-8124-26245314AF8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62107" y="3578236"/>
            <a:ext cx="3389313" cy="2600325"/>
          </a:xfrm>
        </p:spPr>
        <p:txBody>
          <a:bodyPr>
            <a:noAutofit/>
          </a:bodyPr>
          <a:lstStyle>
            <a:lvl1pPr marL="252000" indent="-252000"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756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 marL="1008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 marL="1260000" indent="-252000">
              <a:spcBef>
                <a:spcPts val="0"/>
              </a:spcBef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pic>
        <p:nvPicPr>
          <p:cNvPr id="12" name="Picture 9" descr="Logo_fin_nega.png">
            <a:extLst>
              <a:ext uri="{FF2B5EF4-FFF2-40B4-BE49-F238E27FC236}">
                <a16:creationId xmlns:a16="http://schemas.microsoft.com/office/drawing/2014/main" id="{506C37F1-64A7-402A-BF7E-A6CB67225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Gray">
          <a:xfrm>
            <a:off x="9105766" y="6200550"/>
            <a:ext cx="2861061" cy="715265"/>
          </a:xfrm>
          <a:prstGeom prst="rect">
            <a:avLst/>
          </a:prstGeom>
        </p:spPr>
      </p:pic>
      <p:pic>
        <p:nvPicPr>
          <p:cNvPr id="17" name="Picture Placeholder 11" descr="1.png">
            <a:extLst>
              <a:ext uri="{FF2B5EF4-FFF2-40B4-BE49-F238E27FC236}">
                <a16:creationId xmlns:a16="http://schemas.microsoft.com/office/drawing/2014/main" id="{06DA1B61-4172-4840-951D-C0E4DA8C6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97" r="-131697"/>
          <a:stretch>
            <a:fillRect/>
          </a:stretch>
        </p:blipFill>
        <p:spPr>
          <a:xfrm>
            <a:off x="609601" y="1890714"/>
            <a:ext cx="2788800" cy="1590617"/>
          </a:xfrm>
          <a:prstGeom prst="rect">
            <a:avLst/>
          </a:prstGeom>
        </p:spPr>
      </p:pic>
      <p:pic>
        <p:nvPicPr>
          <p:cNvPr id="18" name="Picture Placeholder 12" descr="2.png">
            <a:extLst>
              <a:ext uri="{FF2B5EF4-FFF2-40B4-BE49-F238E27FC236}">
                <a16:creationId xmlns:a16="http://schemas.microsoft.com/office/drawing/2014/main" id="{B2596EAC-52E5-47FF-8903-A14A50A86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35" r="-70735"/>
          <a:stretch>
            <a:fillRect/>
          </a:stretch>
        </p:blipFill>
        <p:spPr>
          <a:xfrm>
            <a:off x="4452084" y="1887797"/>
            <a:ext cx="2788800" cy="1590617"/>
          </a:xfrm>
          <a:prstGeom prst="rect">
            <a:avLst/>
          </a:prstGeom>
        </p:spPr>
      </p:pic>
      <p:pic>
        <p:nvPicPr>
          <p:cNvPr id="19" name="Picture Placeholder 13" descr="3.png">
            <a:extLst>
              <a:ext uri="{FF2B5EF4-FFF2-40B4-BE49-F238E27FC236}">
                <a16:creationId xmlns:a16="http://schemas.microsoft.com/office/drawing/2014/main" id="{5746B37B-2D75-417F-8020-A725DB0A5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88" r="-73588"/>
          <a:stretch>
            <a:fillRect/>
          </a:stretch>
        </p:blipFill>
        <p:spPr>
          <a:xfrm>
            <a:off x="8318937" y="1894013"/>
            <a:ext cx="2788800" cy="15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494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6 korostust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8">
            <a:extLst>
              <a:ext uri="{FF2B5EF4-FFF2-40B4-BE49-F238E27FC236}">
                <a16:creationId xmlns:a16="http://schemas.microsoft.com/office/drawing/2014/main" id="{F4B8B2F4-591A-4814-87EB-330DFDCB9115}"/>
              </a:ext>
            </a:extLst>
          </p:cNvPr>
          <p:cNvSpPr/>
          <p:nvPr/>
        </p:nvSpPr>
        <p:spPr bwMode="black"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5E17E4BC-A642-4E33-BC4F-419F454C62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26000" y="1890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977B67F3-93B2-465C-B55A-6ECFD4D9AD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911950" y="3348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Sisällön paikkamerkki 12">
            <a:extLst>
              <a:ext uri="{FF2B5EF4-FFF2-40B4-BE49-F238E27FC236}">
                <a16:creationId xmlns:a16="http://schemas.microsoft.com/office/drawing/2014/main" id="{8F0F020B-296B-4268-BC26-EE37DA11E02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897900" y="4824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Sisällön paikkamerkki 12">
            <a:extLst>
              <a:ext uri="{FF2B5EF4-FFF2-40B4-BE49-F238E27FC236}">
                <a16:creationId xmlns:a16="http://schemas.microsoft.com/office/drawing/2014/main" id="{C5F8B1CF-F70D-46CA-85C4-3A5572DA61D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776000" y="1890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4" name="Sisällön paikkamerkki 12">
            <a:extLst>
              <a:ext uri="{FF2B5EF4-FFF2-40B4-BE49-F238E27FC236}">
                <a16:creationId xmlns:a16="http://schemas.microsoft.com/office/drawing/2014/main" id="{6D7BA090-D98A-4F2F-950A-654943359CD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776000" y="3348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Sisällön paikkamerkki 12">
            <a:extLst>
              <a:ext uri="{FF2B5EF4-FFF2-40B4-BE49-F238E27FC236}">
                <a16:creationId xmlns:a16="http://schemas.microsoft.com/office/drawing/2014/main" id="{B80F7752-36BE-4E07-B261-62D13316CF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776000" y="4824000"/>
            <a:ext cx="3816000" cy="1245600"/>
          </a:xfrm>
        </p:spPr>
        <p:txBody>
          <a:bodyPr>
            <a:noAutofit/>
          </a:bodyPr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 sz="1600">
                <a:solidFill>
                  <a:schemeClr val="bg1"/>
                </a:solidFill>
              </a:defRPr>
            </a:lvl1pPr>
            <a:lvl2pPr marL="504000" indent="-252000">
              <a:spcBef>
                <a:spcPts val="0"/>
              </a:spcBef>
              <a:defRPr sz="2000"/>
            </a:lvl2pPr>
            <a:lvl3pPr marL="756000" indent="-252000">
              <a:spcBef>
                <a:spcPts val="0"/>
              </a:spcBef>
              <a:defRPr sz="2000"/>
            </a:lvl3pPr>
            <a:lvl4pPr marL="1008000" indent="-252000">
              <a:spcBef>
                <a:spcPts val="0"/>
              </a:spcBef>
              <a:defRPr sz="2000"/>
            </a:lvl4pPr>
            <a:lvl5pPr marL="1260000" indent="-252000">
              <a:spcBef>
                <a:spcPts val="0"/>
              </a:spcBef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26" name="Picture 9" descr="Logo_fin_nega.png">
            <a:extLst>
              <a:ext uri="{FF2B5EF4-FFF2-40B4-BE49-F238E27FC236}">
                <a16:creationId xmlns:a16="http://schemas.microsoft.com/office/drawing/2014/main" id="{6A8248AF-9095-4923-A604-8966433D5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pic>
        <p:nvPicPr>
          <p:cNvPr id="28" name="Picture Placeholder 17" descr="1.png">
            <a:extLst>
              <a:ext uri="{FF2B5EF4-FFF2-40B4-BE49-F238E27FC236}">
                <a16:creationId xmlns:a16="http://schemas.microsoft.com/office/drawing/2014/main" id="{83A92D2C-A524-4FB0-880E-55BFCECB0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61" r="-53561"/>
          <a:stretch>
            <a:fillRect/>
          </a:stretch>
        </p:blipFill>
        <p:spPr>
          <a:xfrm>
            <a:off x="609601" y="1890713"/>
            <a:ext cx="1099200" cy="1099200"/>
          </a:xfrm>
          <a:prstGeom prst="rect">
            <a:avLst/>
          </a:prstGeom>
        </p:spPr>
      </p:pic>
      <p:pic>
        <p:nvPicPr>
          <p:cNvPr id="29" name="Picture Placeholder 28" descr="2.png">
            <a:extLst>
              <a:ext uri="{FF2B5EF4-FFF2-40B4-BE49-F238E27FC236}">
                <a16:creationId xmlns:a16="http://schemas.microsoft.com/office/drawing/2014/main" id="{71DF43E2-00D9-4838-BF08-2B4600F95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15" r="-18815"/>
          <a:stretch>
            <a:fillRect/>
          </a:stretch>
        </p:blipFill>
        <p:spPr>
          <a:xfrm>
            <a:off x="6467959" y="1887795"/>
            <a:ext cx="1099200" cy="1099200"/>
          </a:xfrm>
          <a:prstGeom prst="rect">
            <a:avLst/>
          </a:prstGeom>
        </p:spPr>
      </p:pic>
      <p:pic>
        <p:nvPicPr>
          <p:cNvPr id="30" name="Picture Placeholder 29" descr="3.png">
            <a:extLst>
              <a:ext uri="{FF2B5EF4-FFF2-40B4-BE49-F238E27FC236}">
                <a16:creationId xmlns:a16="http://schemas.microsoft.com/office/drawing/2014/main" id="{57BB0728-5036-4004-B7FF-6BE947736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41" r="-20441"/>
          <a:stretch>
            <a:fillRect/>
          </a:stretch>
        </p:blipFill>
        <p:spPr>
          <a:xfrm>
            <a:off x="605693" y="3349619"/>
            <a:ext cx="1099200" cy="1099200"/>
          </a:xfrm>
          <a:prstGeom prst="rect">
            <a:avLst/>
          </a:prstGeom>
        </p:spPr>
      </p:pic>
      <p:pic>
        <p:nvPicPr>
          <p:cNvPr id="31" name="Picture Placeholder 30" descr="4.png">
            <a:extLst>
              <a:ext uri="{FF2B5EF4-FFF2-40B4-BE49-F238E27FC236}">
                <a16:creationId xmlns:a16="http://schemas.microsoft.com/office/drawing/2014/main" id="{22B7A1C5-B9F0-421C-ACA3-40F0C87727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3" r="-11973"/>
          <a:stretch>
            <a:fillRect/>
          </a:stretch>
        </p:blipFill>
        <p:spPr>
          <a:xfrm>
            <a:off x="6464051" y="3346700"/>
            <a:ext cx="1099200" cy="1099200"/>
          </a:xfrm>
          <a:prstGeom prst="rect">
            <a:avLst/>
          </a:prstGeom>
        </p:spPr>
      </p:pic>
      <p:pic>
        <p:nvPicPr>
          <p:cNvPr id="32" name="Picture Placeholder 31" descr="5.png">
            <a:extLst>
              <a:ext uri="{FF2B5EF4-FFF2-40B4-BE49-F238E27FC236}">
                <a16:creationId xmlns:a16="http://schemas.microsoft.com/office/drawing/2014/main" id="{D9248787-B602-4156-8C2A-F185EDDB56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4" r="-18594"/>
          <a:stretch>
            <a:fillRect/>
          </a:stretch>
        </p:blipFill>
        <p:spPr>
          <a:xfrm>
            <a:off x="613968" y="4817660"/>
            <a:ext cx="1099200" cy="1099200"/>
          </a:xfrm>
          <a:prstGeom prst="rect">
            <a:avLst/>
          </a:prstGeom>
        </p:spPr>
      </p:pic>
      <p:pic>
        <p:nvPicPr>
          <p:cNvPr id="33" name="Picture Placeholder 32" descr="6.png">
            <a:extLst>
              <a:ext uri="{FF2B5EF4-FFF2-40B4-BE49-F238E27FC236}">
                <a16:creationId xmlns:a16="http://schemas.microsoft.com/office/drawing/2014/main" id="{1F39B1A9-6D21-45AF-B914-11B246C4F1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6" r="-15546"/>
          <a:stretch>
            <a:fillRect/>
          </a:stretch>
        </p:blipFill>
        <p:spPr>
          <a:xfrm>
            <a:off x="6472325" y="4814740"/>
            <a:ext cx="1099200" cy="10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83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36E-E3CC-4852-95DA-9705BE42DA76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964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>
            <a:extLst>
              <a:ext uri="{FF2B5EF4-FFF2-40B4-BE49-F238E27FC236}">
                <a16:creationId xmlns:a16="http://schemas.microsoft.com/office/drawing/2014/main" id="{3917FFAC-A1D4-4786-9BD2-03EB4BA18A39}"/>
              </a:ext>
            </a:extLst>
          </p:cNvPr>
          <p:cNvSpPr/>
          <p:nvPr/>
        </p:nvSpPr>
        <p:spPr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579350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400" b="1">
                <a:solidFill>
                  <a:schemeClr val="bg1"/>
                </a:solidFill>
              </a:defRPr>
            </a:lvl1pPr>
            <a:lvl2pPr marL="442800" indent="0">
              <a:buNone/>
              <a:defRPr sz="6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9" descr="Logo_fin_nega.png">
            <a:extLst>
              <a:ext uri="{FF2B5EF4-FFF2-40B4-BE49-F238E27FC236}">
                <a16:creationId xmlns:a16="http://schemas.microsoft.com/office/drawing/2014/main" id="{C1A0D00F-865D-4D6B-851D-F19BDC89B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617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>
            <a:extLst>
              <a:ext uri="{FF2B5EF4-FFF2-40B4-BE49-F238E27FC236}">
                <a16:creationId xmlns:a16="http://schemas.microsoft.com/office/drawing/2014/main" id="{19FA6335-56A8-4AEE-AA60-F0CBB62B0509}"/>
              </a:ext>
            </a:extLst>
          </p:cNvPr>
          <p:cNvSpPr/>
          <p:nvPr/>
        </p:nvSpPr>
        <p:spPr>
          <a:xfrm>
            <a:off x="0" y="6212744"/>
            <a:ext cx="12192000" cy="645257"/>
          </a:xfrm>
          <a:prstGeom prst="rect">
            <a:avLst/>
          </a:pr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9" descr="Logo_fin_nega.png">
            <a:extLst>
              <a:ext uri="{FF2B5EF4-FFF2-40B4-BE49-F238E27FC236}">
                <a16:creationId xmlns:a16="http://schemas.microsoft.com/office/drawing/2014/main" id="{D40DC78E-60B4-426C-BA0B-56EF7E109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11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8640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89462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3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47331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4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62081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5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23218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6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27993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7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60332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8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5287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 bwMode="black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H_logo_iso.png">
            <a:extLst>
              <a:ext uri="{FF2B5EF4-FFF2-40B4-BE49-F238E27FC236}">
                <a16:creationId xmlns:a16="http://schemas.microsoft.com/office/drawing/2014/main" id="{CEF35F58-4ECB-4559-A9F0-A019A2FD2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9" y="-117313"/>
            <a:ext cx="5979243" cy="44708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0000" y="4032000"/>
            <a:ext cx="10548000" cy="1470025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0000" y="5526000"/>
            <a:ext cx="10548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79704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9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76294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dia 10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Alaraita_ylempi_validia_.jpg">
            <a:extLst>
              <a:ext uri="{FF2B5EF4-FFF2-40B4-BE49-F238E27FC236}">
                <a16:creationId xmlns:a16="http://schemas.microsoft.com/office/drawing/2014/main" id="{47BFFB14-6930-4FA1-A324-420A7747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283"/>
            <a:ext cx="12192000" cy="1973596"/>
          </a:xfrm>
          <a:prstGeom prst="rect">
            <a:avLst/>
          </a:prstGeom>
        </p:spPr>
      </p:pic>
      <p:pic>
        <p:nvPicPr>
          <p:cNvPr id="6" name="Picture 13" descr="Alaraita_validia_.jpg">
            <a:extLst>
              <a:ext uri="{FF2B5EF4-FFF2-40B4-BE49-F238E27FC236}">
                <a16:creationId xmlns:a16="http://schemas.microsoft.com/office/drawing/2014/main" id="{61882F8E-EA21-405E-9EAF-FFD4F02C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6210301"/>
            <a:ext cx="12192000" cy="647700"/>
          </a:xfrm>
          <a:prstGeom prst="rect">
            <a:avLst/>
          </a:prstGeom>
        </p:spPr>
      </p:pic>
      <p:pic>
        <p:nvPicPr>
          <p:cNvPr id="8" name="Picture 17" descr="Logo_fin_nega.png">
            <a:extLst>
              <a:ext uri="{FF2B5EF4-FFF2-40B4-BE49-F238E27FC236}">
                <a16:creationId xmlns:a16="http://schemas.microsoft.com/office/drawing/2014/main" id="{ACEC037A-BC10-4148-9550-9FAB2B8F6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6" y="6200550"/>
            <a:ext cx="2861061" cy="7152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000" y="4320000"/>
            <a:ext cx="11250000" cy="1206000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000" y="5526000"/>
            <a:ext cx="11250000" cy="504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7C78B7-A670-4530-B9B6-4547242F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48F2C7-9291-4A00-82AF-697BBCB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C65840-5C7E-42E5-A0CF-49A619A9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33511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F6304B0B-03BF-4B81-8055-C0E1F7895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26181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F6304B0B-03BF-4B81-8055-C0E1F7895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68855"/>
            <a:ext cx="12192000" cy="50940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2CA2395-1D30-4D6B-8513-19FA9174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05576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46ACEDE9-58B2-4703-8F64-16D29E10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20000" cy="34308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86B39152-7119-4EF7-90C3-0984541F1C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120000" cy="34308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F6304B0B-03BF-4B81-8055-C0E1F7895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20000" cy="68580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801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46ACEDE9-58B2-4703-8F64-16D29E105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20000" cy="34308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86B39152-7119-4EF7-90C3-0984541F1C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120000" cy="34308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Kuvan paikkamerkki 5">
            <a:extLst>
              <a:ext uri="{FF2B5EF4-FFF2-40B4-BE49-F238E27FC236}">
                <a16:creationId xmlns:a16="http://schemas.microsoft.com/office/drawing/2014/main" id="{B84A3992-4F20-4B8F-8387-7B67C4ED1C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0514" y="9000"/>
            <a:ext cx="6120000" cy="34308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0491F2A-E4C6-4C57-BC8B-2CCA9CE05B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0514" y="3438000"/>
            <a:ext cx="6120000" cy="3430800"/>
          </a:xfrm>
          <a:solidFill>
            <a:srgbClr val="FFFF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3038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B4B9-5DDC-48B1-A1B0-7B349232F409}" type="datetime1">
              <a:rPr lang="fi-FI" smtClean="0"/>
              <a:t>25.3.2020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118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13" descr="Logo_fin_posa.png">
            <a:extLst>
              <a:ext uri="{FF2B5EF4-FFF2-40B4-BE49-F238E27FC236}">
                <a16:creationId xmlns:a16="http://schemas.microsoft.com/office/drawing/2014/main" id="{0257B012-F010-424B-BD1F-1B5AB5AA0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14" y="6351068"/>
            <a:ext cx="2499365" cy="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370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53426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Ylakulma.png">
            <a:extLst>
              <a:ext uri="{FF2B5EF4-FFF2-40B4-BE49-F238E27FC236}">
                <a16:creationId xmlns:a16="http://schemas.microsoft.com/office/drawing/2014/main" id="{8C50EA56-8D07-4CAB-8201-B97E759EA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559086" y="5608425"/>
            <a:ext cx="3632916" cy="1249577"/>
          </a:xfrm>
          <a:prstGeom prst="rect">
            <a:avLst/>
          </a:prstGeom>
        </p:spPr>
      </p:pic>
      <p:pic>
        <p:nvPicPr>
          <p:cNvPr id="3" name="Picture 27" descr="Alakulma.png">
            <a:extLst>
              <a:ext uri="{FF2B5EF4-FFF2-40B4-BE49-F238E27FC236}">
                <a16:creationId xmlns:a16="http://schemas.microsoft.com/office/drawing/2014/main" id="{8E201BF7-2BA2-440D-9B31-87234EA52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08425"/>
            <a:ext cx="3632916" cy="124957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640C7C9-C0E8-45D0-AFAB-F1D6B2526376}"/>
              </a:ext>
            </a:extLst>
          </p:cNvPr>
          <p:cNvSpPr txBox="1"/>
          <p:nvPr/>
        </p:nvSpPr>
        <p:spPr>
          <a:xfrm>
            <a:off x="2959125" y="3528687"/>
            <a:ext cx="6273752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5A5A5B"/>
                </a:solidFill>
              </a:rPr>
              <a:t>www.prh.fi</a:t>
            </a:r>
          </a:p>
          <a:p>
            <a:pPr algn="ctr"/>
            <a:endParaRPr lang="fi-FI" sz="1467" dirty="0">
              <a:solidFill>
                <a:srgbClr val="5A5A5B"/>
              </a:solidFill>
            </a:endParaRPr>
          </a:p>
          <a:p>
            <a:pPr algn="ctr"/>
            <a:endParaRPr lang="fi-FI" sz="1467" dirty="0">
              <a:solidFill>
                <a:srgbClr val="5A5A5B"/>
              </a:solidFill>
            </a:endParaRPr>
          </a:p>
          <a:p>
            <a:pPr algn="ctr"/>
            <a:r>
              <a:rPr lang="fi-FI" sz="1467" dirty="0">
                <a:solidFill>
                  <a:srgbClr val="5A5A5B"/>
                </a:solidFill>
              </a:rPr>
              <a:t>Sörnäisten rantatie 13 C, Helsinki </a:t>
            </a:r>
          </a:p>
          <a:p>
            <a:pPr algn="ctr"/>
            <a:r>
              <a:rPr lang="fi-FI" sz="1467" dirty="0">
                <a:solidFill>
                  <a:srgbClr val="5A5A5B"/>
                </a:solidFill>
              </a:rPr>
              <a:t>Postiosoite: 00091 PRH</a:t>
            </a: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67" dirty="0">
                <a:solidFill>
                  <a:srgbClr val="5A5A5B"/>
                </a:solidFill>
              </a:rPr>
              <a:t>Asiakaspalvelu: 029 509 5050  •  Vaihde: 029 509 5000 </a:t>
            </a: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67" dirty="0">
              <a:solidFill>
                <a:srgbClr val="5A5A5B"/>
              </a:solidFill>
            </a:endParaRP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A5D8C9C5-5BB2-4254-B83D-55F707DF618A}"/>
              </a:ext>
            </a:extLst>
          </p:cNvPr>
          <p:cNvGrpSpPr/>
          <p:nvPr/>
        </p:nvGrpSpPr>
        <p:grpSpPr>
          <a:xfrm>
            <a:off x="3864120" y="5354513"/>
            <a:ext cx="4463761" cy="332347"/>
            <a:chOff x="3864120" y="5354513"/>
            <a:chExt cx="4463761" cy="332347"/>
          </a:xfrm>
        </p:grpSpPr>
        <p:sp>
          <p:nvSpPr>
            <p:cNvPr id="5" name="Freeform 1">
              <a:hlinkClick r:id="rId4"/>
              <a:extLst>
                <a:ext uri="{FF2B5EF4-FFF2-40B4-BE49-F238E27FC236}">
                  <a16:creationId xmlns:a16="http://schemas.microsoft.com/office/drawing/2014/main" id="{E97C7911-0D74-4AEE-A671-193D156A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120" y="5366687"/>
              <a:ext cx="397189" cy="320173"/>
            </a:xfrm>
            <a:custGeom>
              <a:avLst/>
              <a:gdLst>
                <a:gd name="T0" fmla="*/ 1255 w 1424"/>
                <a:gd name="T1" fmla="*/ 183 h 1158"/>
                <a:gd name="T2" fmla="*/ 1384 w 1424"/>
                <a:gd name="T3" fmla="*/ 22 h 1158"/>
                <a:gd name="T4" fmla="*/ 1198 w 1424"/>
                <a:gd name="T5" fmla="*/ 93 h 1158"/>
                <a:gd name="T6" fmla="*/ 985 w 1424"/>
                <a:gd name="T7" fmla="*/ 0 h 1158"/>
                <a:gd name="T8" fmla="*/ 693 w 1424"/>
                <a:gd name="T9" fmla="*/ 292 h 1158"/>
                <a:gd name="T10" fmla="*/ 701 w 1424"/>
                <a:gd name="T11" fmla="*/ 359 h 1158"/>
                <a:gd name="T12" fmla="*/ 99 w 1424"/>
                <a:gd name="T13" fmla="*/ 54 h 1158"/>
                <a:gd name="T14" fmla="*/ 60 w 1424"/>
                <a:gd name="T15" fmla="*/ 201 h 1158"/>
                <a:gd name="T16" fmla="*/ 189 w 1424"/>
                <a:gd name="T17" fmla="*/ 444 h 1158"/>
                <a:gd name="T18" fmla="*/ 57 w 1424"/>
                <a:gd name="T19" fmla="*/ 407 h 1158"/>
                <a:gd name="T20" fmla="*/ 57 w 1424"/>
                <a:gd name="T21" fmla="*/ 411 h 1158"/>
                <a:gd name="T22" fmla="*/ 291 w 1424"/>
                <a:gd name="T23" fmla="*/ 697 h 1158"/>
                <a:gd name="T24" fmla="*/ 214 w 1424"/>
                <a:gd name="T25" fmla="*/ 707 h 1158"/>
                <a:gd name="T26" fmla="*/ 160 w 1424"/>
                <a:gd name="T27" fmla="*/ 702 h 1158"/>
                <a:gd name="T28" fmla="*/ 432 w 1424"/>
                <a:gd name="T29" fmla="*/ 905 h 1158"/>
                <a:gd name="T30" fmla="*/ 70 w 1424"/>
                <a:gd name="T31" fmla="*/ 1030 h 1158"/>
                <a:gd name="T32" fmla="*/ 0 w 1424"/>
                <a:gd name="T33" fmla="*/ 1026 h 1158"/>
                <a:gd name="T34" fmla="*/ 448 w 1424"/>
                <a:gd name="T35" fmla="*/ 1157 h 1158"/>
                <a:gd name="T36" fmla="*/ 1278 w 1424"/>
                <a:gd name="T37" fmla="*/ 326 h 1158"/>
                <a:gd name="T38" fmla="*/ 1277 w 1424"/>
                <a:gd name="T39" fmla="*/ 288 h 1158"/>
                <a:gd name="T40" fmla="*/ 1423 w 1424"/>
                <a:gd name="T41" fmla="*/ 137 h 1158"/>
                <a:gd name="T42" fmla="*/ 1255 w 1424"/>
                <a:gd name="T43" fmla="*/ 183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4" h="1158">
                  <a:moveTo>
                    <a:pt x="1255" y="183"/>
                  </a:moveTo>
                  <a:cubicBezTo>
                    <a:pt x="1316" y="147"/>
                    <a:pt x="1362" y="90"/>
                    <a:pt x="1384" y="22"/>
                  </a:cubicBezTo>
                  <a:cubicBezTo>
                    <a:pt x="1327" y="55"/>
                    <a:pt x="1265" y="79"/>
                    <a:pt x="1198" y="93"/>
                  </a:cubicBezTo>
                  <a:cubicBezTo>
                    <a:pt x="1145" y="36"/>
                    <a:pt x="1069" y="0"/>
                    <a:pt x="985" y="0"/>
                  </a:cubicBezTo>
                  <a:cubicBezTo>
                    <a:pt x="824" y="0"/>
                    <a:pt x="693" y="131"/>
                    <a:pt x="693" y="292"/>
                  </a:cubicBezTo>
                  <a:cubicBezTo>
                    <a:pt x="693" y="315"/>
                    <a:pt x="696" y="337"/>
                    <a:pt x="701" y="359"/>
                  </a:cubicBezTo>
                  <a:cubicBezTo>
                    <a:pt x="458" y="347"/>
                    <a:pt x="243" y="230"/>
                    <a:pt x="99" y="54"/>
                  </a:cubicBezTo>
                  <a:cubicBezTo>
                    <a:pt x="74" y="97"/>
                    <a:pt x="60" y="147"/>
                    <a:pt x="60" y="201"/>
                  </a:cubicBezTo>
                  <a:cubicBezTo>
                    <a:pt x="60" y="302"/>
                    <a:pt x="111" y="391"/>
                    <a:pt x="189" y="444"/>
                  </a:cubicBezTo>
                  <a:cubicBezTo>
                    <a:pt x="142" y="442"/>
                    <a:pt x="97" y="429"/>
                    <a:pt x="57" y="407"/>
                  </a:cubicBezTo>
                  <a:cubicBezTo>
                    <a:pt x="57" y="408"/>
                    <a:pt x="57" y="409"/>
                    <a:pt x="57" y="411"/>
                  </a:cubicBezTo>
                  <a:cubicBezTo>
                    <a:pt x="57" y="552"/>
                    <a:pt x="158" y="670"/>
                    <a:pt x="291" y="697"/>
                  </a:cubicBezTo>
                  <a:cubicBezTo>
                    <a:pt x="267" y="704"/>
                    <a:pt x="241" y="707"/>
                    <a:pt x="214" y="707"/>
                  </a:cubicBezTo>
                  <a:cubicBezTo>
                    <a:pt x="196" y="707"/>
                    <a:pt x="177" y="705"/>
                    <a:pt x="160" y="702"/>
                  </a:cubicBezTo>
                  <a:cubicBezTo>
                    <a:pt x="197" y="818"/>
                    <a:pt x="304" y="902"/>
                    <a:pt x="432" y="905"/>
                  </a:cubicBezTo>
                  <a:cubicBezTo>
                    <a:pt x="332" y="983"/>
                    <a:pt x="206" y="1030"/>
                    <a:pt x="70" y="1030"/>
                  </a:cubicBezTo>
                  <a:cubicBezTo>
                    <a:pt x="46" y="1030"/>
                    <a:pt x="23" y="1028"/>
                    <a:pt x="0" y="1026"/>
                  </a:cubicBezTo>
                  <a:cubicBezTo>
                    <a:pt x="129" y="1108"/>
                    <a:pt x="283" y="1157"/>
                    <a:pt x="448" y="1157"/>
                  </a:cubicBezTo>
                  <a:cubicBezTo>
                    <a:pt x="985" y="1157"/>
                    <a:pt x="1278" y="712"/>
                    <a:pt x="1278" y="326"/>
                  </a:cubicBezTo>
                  <a:cubicBezTo>
                    <a:pt x="1278" y="313"/>
                    <a:pt x="1278" y="301"/>
                    <a:pt x="1277" y="288"/>
                  </a:cubicBezTo>
                  <a:cubicBezTo>
                    <a:pt x="1334" y="247"/>
                    <a:pt x="1384" y="196"/>
                    <a:pt x="1423" y="137"/>
                  </a:cubicBezTo>
                  <a:cubicBezTo>
                    <a:pt x="1371" y="160"/>
                    <a:pt x="1314" y="176"/>
                    <a:pt x="1255" y="183"/>
                  </a:cubicBezTo>
                </a:path>
              </a:pathLst>
            </a:custGeom>
            <a:solidFill>
              <a:srgbClr val="009DE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519CC9DB-CE65-4515-90A8-32402CDBEE07}"/>
                </a:ext>
              </a:extLst>
            </p:cNvPr>
            <p:cNvGrpSpPr/>
            <p:nvPr/>
          </p:nvGrpSpPr>
          <p:grpSpPr>
            <a:xfrm>
              <a:off x="6488270" y="5391036"/>
              <a:ext cx="616073" cy="254433"/>
              <a:chOff x="6488270" y="5391036"/>
              <a:chExt cx="616073" cy="254433"/>
            </a:xfrm>
          </p:grpSpPr>
          <p:sp>
            <p:nvSpPr>
              <p:cNvPr id="7" name="Freeform 2">
                <a:hlinkClick r:id="rId5"/>
                <a:extLst>
                  <a:ext uri="{FF2B5EF4-FFF2-40B4-BE49-F238E27FC236}">
                    <a16:creationId xmlns:a16="http://schemas.microsoft.com/office/drawing/2014/main" id="{4D2496AE-EB8F-42AC-BB48-F61036A9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6667" y="5391036"/>
                <a:ext cx="367676" cy="254433"/>
              </a:xfrm>
              <a:custGeom>
                <a:avLst/>
                <a:gdLst>
                  <a:gd name="T0" fmla="*/ 1251 w 1317"/>
                  <a:gd name="T1" fmla="*/ 69 h 922"/>
                  <a:gd name="T2" fmla="*/ 1119 w 1317"/>
                  <a:gd name="T3" fmla="*/ 13 h 922"/>
                  <a:gd name="T4" fmla="*/ 658 w 1317"/>
                  <a:gd name="T5" fmla="*/ 0 h 922"/>
                  <a:gd name="T6" fmla="*/ 658 w 1317"/>
                  <a:gd name="T7" fmla="*/ 0 h 922"/>
                  <a:gd name="T8" fmla="*/ 197 w 1317"/>
                  <a:gd name="T9" fmla="*/ 13 h 922"/>
                  <a:gd name="T10" fmla="*/ 65 w 1317"/>
                  <a:gd name="T11" fmla="*/ 69 h 922"/>
                  <a:gd name="T12" fmla="*/ 13 w 1317"/>
                  <a:gd name="T13" fmla="*/ 199 h 922"/>
                  <a:gd name="T14" fmla="*/ 0 w 1317"/>
                  <a:gd name="T15" fmla="*/ 411 h 922"/>
                  <a:gd name="T16" fmla="*/ 0 w 1317"/>
                  <a:gd name="T17" fmla="*/ 510 h 922"/>
                  <a:gd name="T18" fmla="*/ 13 w 1317"/>
                  <a:gd name="T19" fmla="*/ 722 h 922"/>
                  <a:gd name="T20" fmla="*/ 65 w 1317"/>
                  <a:gd name="T21" fmla="*/ 852 h 922"/>
                  <a:gd name="T22" fmla="*/ 210 w 1317"/>
                  <a:gd name="T23" fmla="*/ 908 h 922"/>
                  <a:gd name="T24" fmla="*/ 658 w 1317"/>
                  <a:gd name="T25" fmla="*/ 921 h 922"/>
                  <a:gd name="T26" fmla="*/ 1119 w 1317"/>
                  <a:gd name="T27" fmla="*/ 908 h 922"/>
                  <a:gd name="T28" fmla="*/ 1251 w 1317"/>
                  <a:gd name="T29" fmla="*/ 852 h 922"/>
                  <a:gd name="T30" fmla="*/ 1303 w 1317"/>
                  <a:gd name="T31" fmla="*/ 722 h 922"/>
                  <a:gd name="T32" fmla="*/ 1316 w 1317"/>
                  <a:gd name="T33" fmla="*/ 510 h 922"/>
                  <a:gd name="T34" fmla="*/ 1316 w 1317"/>
                  <a:gd name="T35" fmla="*/ 411 h 922"/>
                  <a:gd name="T36" fmla="*/ 1303 w 1317"/>
                  <a:gd name="T37" fmla="*/ 199 h 922"/>
                  <a:gd name="T38" fmla="*/ 1251 w 1317"/>
                  <a:gd name="T39" fmla="*/ 69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17" h="922">
                    <a:moveTo>
                      <a:pt x="1251" y="69"/>
                    </a:moveTo>
                    <a:cubicBezTo>
                      <a:pt x="1201" y="16"/>
                      <a:pt x="1145" y="16"/>
                      <a:pt x="1119" y="13"/>
                    </a:cubicBezTo>
                    <a:cubicBezTo>
                      <a:pt x="935" y="0"/>
                      <a:pt x="658" y="0"/>
                      <a:pt x="658" y="0"/>
                    </a:cubicBezTo>
                    <a:lnTo>
                      <a:pt x="658" y="0"/>
                    </a:lnTo>
                    <a:cubicBezTo>
                      <a:pt x="658" y="0"/>
                      <a:pt x="381" y="0"/>
                      <a:pt x="197" y="13"/>
                    </a:cubicBezTo>
                    <a:cubicBezTo>
                      <a:pt x="171" y="16"/>
                      <a:pt x="115" y="16"/>
                      <a:pt x="65" y="69"/>
                    </a:cubicBezTo>
                    <a:cubicBezTo>
                      <a:pt x="26" y="108"/>
                      <a:pt x="13" y="199"/>
                      <a:pt x="13" y="199"/>
                    </a:cubicBezTo>
                    <a:cubicBezTo>
                      <a:pt x="13" y="199"/>
                      <a:pt x="0" y="305"/>
                      <a:pt x="0" y="411"/>
                    </a:cubicBezTo>
                    <a:lnTo>
                      <a:pt x="0" y="510"/>
                    </a:lnTo>
                    <a:cubicBezTo>
                      <a:pt x="0" y="616"/>
                      <a:pt x="13" y="722"/>
                      <a:pt x="13" y="722"/>
                    </a:cubicBezTo>
                    <a:cubicBezTo>
                      <a:pt x="13" y="722"/>
                      <a:pt x="26" y="813"/>
                      <a:pt x="65" y="852"/>
                    </a:cubicBezTo>
                    <a:cubicBezTo>
                      <a:pt x="115" y="905"/>
                      <a:pt x="181" y="903"/>
                      <a:pt x="210" y="908"/>
                    </a:cubicBezTo>
                    <a:cubicBezTo>
                      <a:pt x="316" y="918"/>
                      <a:pt x="658" y="921"/>
                      <a:pt x="658" y="921"/>
                    </a:cubicBezTo>
                    <a:cubicBezTo>
                      <a:pt x="658" y="921"/>
                      <a:pt x="935" y="921"/>
                      <a:pt x="1119" y="908"/>
                    </a:cubicBezTo>
                    <a:cubicBezTo>
                      <a:pt x="1145" y="905"/>
                      <a:pt x="1201" y="905"/>
                      <a:pt x="1251" y="852"/>
                    </a:cubicBezTo>
                    <a:cubicBezTo>
                      <a:pt x="1290" y="813"/>
                      <a:pt x="1303" y="722"/>
                      <a:pt x="1303" y="722"/>
                    </a:cubicBezTo>
                    <a:cubicBezTo>
                      <a:pt x="1303" y="722"/>
                      <a:pt x="1316" y="616"/>
                      <a:pt x="1316" y="510"/>
                    </a:cubicBezTo>
                    <a:lnTo>
                      <a:pt x="1316" y="411"/>
                    </a:lnTo>
                    <a:cubicBezTo>
                      <a:pt x="1316" y="305"/>
                      <a:pt x="1303" y="199"/>
                      <a:pt x="1303" y="199"/>
                    </a:cubicBezTo>
                    <a:cubicBezTo>
                      <a:pt x="1303" y="199"/>
                      <a:pt x="1290" y="108"/>
                      <a:pt x="1251" y="69"/>
                    </a:cubicBezTo>
                  </a:path>
                </a:pathLst>
              </a:custGeom>
              <a:solidFill>
                <a:srgbClr val="D5172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8" name="Freeform 3">
                <a:hlinkClick r:id="rId5"/>
                <a:extLst>
                  <a:ext uri="{FF2B5EF4-FFF2-40B4-BE49-F238E27FC236}">
                    <a16:creationId xmlns:a16="http://schemas.microsoft.com/office/drawing/2014/main" id="{B13C4AC0-B12C-402E-9052-6E8515D4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270" y="5433644"/>
                <a:ext cx="229952" cy="166782"/>
              </a:xfrm>
              <a:custGeom>
                <a:avLst/>
                <a:gdLst>
                  <a:gd name="T0" fmla="*/ 199 w 826"/>
                  <a:gd name="T1" fmla="*/ 352 h 603"/>
                  <a:gd name="T2" fmla="*/ 309 w 826"/>
                  <a:gd name="T3" fmla="*/ 0 h 603"/>
                  <a:gd name="T4" fmla="*/ 216 w 826"/>
                  <a:gd name="T5" fmla="*/ 0 h 603"/>
                  <a:gd name="T6" fmla="*/ 155 w 826"/>
                  <a:gd name="T7" fmla="*/ 232 h 603"/>
                  <a:gd name="T8" fmla="*/ 93 w 826"/>
                  <a:gd name="T9" fmla="*/ 0 h 603"/>
                  <a:gd name="T10" fmla="*/ 0 w 826"/>
                  <a:gd name="T11" fmla="*/ 0 h 603"/>
                  <a:gd name="T12" fmla="*/ 111 w 826"/>
                  <a:gd name="T13" fmla="*/ 352 h 603"/>
                  <a:gd name="T14" fmla="*/ 111 w 826"/>
                  <a:gd name="T15" fmla="*/ 595 h 603"/>
                  <a:gd name="T16" fmla="*/ 199 w 826"/>
                  <a:gd name="T17" fmla="*/ 595 h 603"/>
                  <a:gd name="T18" fmla="*/ 199 w 826"/>
                  <a:gd name="T19" fmla="*/ 352 h 603"/>
                  <a:gd name="T20" fmla="*/ 446 w 826"/>
                  <a:gd name="T21" fmla="*/ 462 h 603"/>
                  <a:gd name="T22" fmla="*/ 410 w 826"/>
                  <a:gd name="T23" fmla="*/ 528 h 603"/>
                  <a:gd name="T24" fmla="*/ 375 w 826"/>
                  <a:gd name="T25" fmla="*/ 462 h 603"/>
                  <a:gd name="T26" fmla="*/ 375 w 826"/>
                  <a:gd name="T27" fmla="*/ 286 h 603"/>
                  <a:gd name="T28" fmla="*/ 410 w 826"/>
                  <a:gd name="T29" fmla="*/ 221 h 603"/>
                  <a:gd name="T30" fmla="*/ 446 w 826"/>
                  <a:gd name="T31" fmla="*/ 286 h 603"/>
                  <a:gd name="T32" fmla="*/ 446 w 826"/>
                  <a:gd name="T33" fmla="*/ 462 h 603"/>
                  <a:gd name="T34" fmla="*/ 529 w 826"/>
                  <a:gd name="T35" fmla="*/ 454 h 603"/>
                  <a:gd name="T36" fmla="*/ 529 w 826"/>
                  <a:gd name="T37" fmla="*/ 295 h 603"/>
                  <a:gd name="T38" fmla="*/ 503 w 826"/>
                  <a:gd name="T39" fmla="*/ 189 h 603"/>
                  <a:gd name="T40" fmla="*/ 410 w 826"/>
                  <a:gd name="T41" fmla="*/ 146 h 603"/>
                  <a:gd name="T42" fmla="*/ 318 w 826"/>
                  <a:gd name="T43" fmla="*/ 189 h 603"/>
                  <a:gd name="T44" fmla="*/ 291 w 826"/>
                  <a:gd name="T45" fmla="*/ 295 h 603"/>
                  <a:gd name="T46" fmla="*/ 291 w 826"/>
                  <a:gd name="T47" fmla="*/ 454 h 603"/>
                  <a:gd name="T48" fmla="*/ 317 w 826"/>
                  <a:gd name="T49" fmla="*/ 556 h 603"/>
                  <a:gd name="T50" fmla="*/ 410 w 826"/>
                  <a:gd name="T51" fmla="*/ 602 h 603"/>
                  <a:gd name="T52" fmla="*/ 505 w 826"/>
                  <a:gd name="T53" fmla="*/ 556 h 603"/>
                  <a:gd name="T54" fmla="*/ 529 w 826"/>
                  <a:gd name="T55" fmla="*/ 454 h 603"/>
                  <a:gd name="T56" fmla="*/ 825 w 826"/>
                  <a:gd name="T57" fmla="*/ 595 h 603"/>
                  <a:gd name="T58" fmla="*/ 825 w 826"/>
                  <a:gd name="T59" fmla="*/ 149 h 603"/>
                  <a:gd name="T60" fmla="*/ 741 w 826"/>
                  <a:gd name="T61" fmla="*/ 149 h 603"/>
                  <a:gd name="T62" fmla="*/ 741 w 826"/>
                  <a:gd name="T63" fmla="*/ 489 h 603"/>
                  <a:gd name="T64" fmla="*/ 693 w 826"/>
                  <a:gd name="T65" fmla="*/ 528 h 603"/>
                  <a:gd name="T66" fmla="*/ 675 w 826"/>
                  <a:gd name="T67" fmla="*/ 511 h 603"/>
                  <a:gd name="T68" fmla="*/ 675 w 826"/>
                  <a:gd name="T69" fmla="*/ 480 h 603"/>
                  <a:gd name="T70" fmla="*/ 675 w 826"/>
                  <a:gd name="T71" fmla="*/ 149 h 603"/>
                  <a:gd name="T72" fmla="*/ 591 w 826"/>
                  <a:gd name="T73" fmla="*/ 149 h 603"/>
                  <a:gd name="T74" fmla="*/ 591 w 826"/>
                  <a:gd name="T75" fmla="*/ 502 h 603"/>
                  <a:gd name="T76" fmla="*/ 600 w 826"/>
                  <a:gd name="T77" fmla="*/ 567 h 603"/>
                  <a:gd name="T78" fmla="*/ 653 w 826"/>
                  <a:gd name="T79" fmla="*/ 601 h 603"/>
                  <a:gd name="T80" fmla="*/ 741 w 826"/>
                  <a:gd name="T81" fmla="*/ 546 h 603"/>
                  <a:gd name="T82" fmla="*/ 741 w 826"/>
                  <a:gd name="T83" fmla="*/ 595 h 603"/>
                  <a:gd name="T84" fmla="*/ 825 w 826"/>
                  <a:gd name="T85" fmla="*/ 595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6" h="603">
                    <a:moveTo>
                      <a:pt x="199" y="352"/>
                    </a:moveTo>
                    <a:lnTo>
                      <a:pt x="309" y="0"/>
                    </a:lnTo>
                    <a:lnTo>
                      <a:pt x="216" y="0"/>
                    </a:lnTo>
                    <a:lnTo>
                      <a:pt x="155" y="232"/>
                    </a:lnTo>
                    <a:lnTo>
                      <a:pt x="93" y="0"/>
                    </a:lnTo>
                    <a:lnTo>
                      <a:pt x="0" y="0"/>
                    </a:lnTo>
                    <a:cubicBezTo>
                      <a:pt x="19" y="55"/>
                      <a:pt x="111" y="352"/>
                      <a:pt x="111" y="352"/>
                    </a:cubicBezTo>
                    <a:lnTo>
                      <a:pt x="111" y="595"/>
                    </a:lnTo>
                    <a:lnTo>
                      <a:pt x="199" y="595"/>
                    </a:lnTo>
                    <a:lnTo>
                      <a:pt x="199" y="352"/>
                    </a:lnTo>
                    <a:close/>
                    <a:moveTo>
                      <a:pt x="446" y="462"/>
                    </a:moveTo>
                    <a:cubicBezTo>
                      <a:pt x="450" y="506"/>
                      <a:pt x="436" y="528"/>
                      <a:pt x="410" y="528"/>
                    </a:cubicBezTo>
                    <a:cubicBezTo>
                      <a:pt x="384" y="528"/>
                      <a:pt x="371" y="507"/>
                      <a:pt x="375" y="462"/>
                    </a:cubicBezTo>
                    <a:lnTo>
                      <a:pt x="375" y="286"/>
                    </a:lnTo>
                    <a:cubicBezTo>
                      <a:pt x="371" y="242"/>
                      <a:pt x="384" y="221"/>
                      <a:pt x="410" y="221"/>
                    </a:cubicBezTo>
                    <a:cubicBezTo>
                      <a:pt x="436" y="221"/>
                      <a:pt x="450" y="242"/>
                      <a:pt x="446" y="286"/>
                    </a:cubicBezTo>
                    <a:lnTo>
                      <a:pt x="446" y="462"/>
                    </a:lnTo>
                    <a:close/>
                    <a:moveTo>
                      <a:pt x="529" y="454"/>
                    </a:moveTo>
                    <a:lnTo>
                      <a:pt x="529" y="295"/>
                    </a:lnTo>
                    <a:cubicBezTo>
                      <a:pt x="529" y="247"/>
                      <a:pt x="520" y="212"/>
                      <a:pt x="503" y="189"/>
                    </a:cubicBezTo>
                    <a:cubicBezTo>
                      <a:pt x="481" y="159"/>
                      <a:pt x="446" y="146"/>
                      <a:pt x="410" y="146"/>
                    </a:cubicBezTo>
                    <a:cubicBezTo>
                      <a:pt x="370" y="146"/>
                      <a:pt x="340" y="159"/>
                      <a:pt x="318" y="189"/>
                    </a:cubicBezTo>
                    <a:cubicBezTo>
                      <a:pt x="301" y="212"/>
                      <a:pt x="291" y="248"/>
                      <a:pt x="291" y="295"/>
                    </a:cubicBezTo>
                    <a:lnTo>
                      <a:pt x="291" y="454"/>
                    </a:lnTo>
                    <a:cubicBezTo>
                      <a:pt x="291" y="501"/>
                      <a:pt x="300" y="534"/>
                      <a:pt x="317" y="556"/>
                    </a:cubicBezTo>
                    <a:cubicBezTo>
                      <a:pt x="339" y="586"/>
                      <a:pt x="375" y="602"/>
                      <a:pt x="410" y="602"/>
                    </a:cubicBezTo>
                    <a:cubicBezTo>
                      <a:pt x="446" y="602"/>
                      <a:pt x="482" y="586"/>
                      <a:pt x="505" y="556"/>
                    </a:cubicBezTo>
                    <a:cubicBezTo>
                      <a:pt x="522" y="534"/>
                      <a:pt x="529" y="501"/>
                      <a:pt x="529" y="454"/>
                    </a:cubicBezTo>
                    <a:close/>
                    <a:moveTo>
                      <a:pt x="825" y="595"/>
                    </a:moveTo>
                    <a:lnTo>
                      <a:pt x="825" y="149"/>
                    </a:lnTo>
                    <a:lnTo>
                      <a:pt x="741" y="149"/>
                    </a:lnTo>
                    <a:lnTo>
                      <a:pt x="741" y="489"/>
                    </a:lnTo>
                    <a:cubicBezTo>
                      <a:pt x="723" y="514"/>
                      <a:pt x="709" y="528"/>
                      <a:pt x="693" y="528"/>
                    </a:cubicBezTo>
                    <a:cubicBezTo>
                      <a:pt x="682" y="528"/>
                      <a:pt x="677" y="523"/>
                      <a:pt x="675" y="511"/>
                    </a:cubicBezTo>
                    <a:lnTo>
                      <a:pt x="675" y="480"/>
                    </a:lnTo>
                    <a:lnTo>
                      <a:pt x="675" y="149"/>
                    </a:lnTo>
                    <a:lnTo>
                      <a:pt x="591" y="149"/>
                    </a:lnTo>
                    <a:lnTo>
                      <a:pt x="591" y="502"/>
                    </a:lnTo>
                    <a:cubicBezTo>
                      <a:pt x="591" y="533"/>
                      <a:pt x="595" y="553"/>
                      <a:pt x="600" y="567"/>
                    </a:cubicBezTo>
                    <a:cubicBezTo>
                      <a:pt x="609" y="589"/>
                      <a:pt x="627" y="601"/>
                      <a:pt x="653" y="601"/>
                    </a:cubicBezTo>
                    <a:cubicBezTo>
                      <a:pt x="682" y="601"/>
                      <a:pt x="709" y="583"/>
                      <a:pt x="741" y="546"/>
                    </a:cubicBezTo>
                    <a:lnTo>
                      <a:pt x="741" y="595"/>
                    </a:lnTo>
                    <a:lnTo>
                      <a:pt x="825" y="595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11F7A31B-E5ED-47F7-85EF-E900688389E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767409" y="5434862"/>
                <a:ext cx="306191" cy="165564"/>
              </a:xfrm>
              <a:custGeom>
                <a:avLst/>
                <a:gdLst>
                  <a:gd name="T0" fmla="*/ 278 w 1099"/>
                  <a:gd name="T1" fmla="*/ 84 h 598"/>
                  <a:gd name="T2" fmla="*/ 0 w 1099"/>
                  <a:gd name="T3" fmla="*/ 0 h 598"/>
                  <a:gd name="T4" fmla="*/ 93 w 1099"/>
                  <a:gd name="T5" fmla="*/ 84 h 598"/>
                  <a:gd name="T6" fmla="*/ 181 w 1099"/>
                  <a:gd name="T7" fmla="*/ 591 h 598"/>
                  <a:gd name="T8" fmla="*/ 415 w 1099"/>
                  <a:gd name="T9" fmla="*/ 591 h 598"/>
                  <a:gd name="T10" fmla="*/ 498 w 1099"/>
                  <a:gd name="T11" fmla="*/ 150 h 598"/>
                  <a:gd name="T12" fmla="*/ 415 w 1099"/>
                  <a:gd name="T13" fmla="*/ 485 h 598"/>
                  <a:gd name="T14" fmla="*/ 348 w 1099"/>
                  <a:gd name="T15" fmla="*/ 507 h 598"/>
                  <a:gd name="T16" fmla="*/ 348 w 1099"/>
                  <a:gd name="T17" fmla="*/ 150 h 598"/>
                  <a:gd name="T18" fmla="*/ 265 w 1099"/>
                  <a:gd name="T19" fmla="*/ 498 h 598"/>
                  <a:gd name="T20" fmla="*/ 327 w 1099"/>
                  <a:gd name="T21" fmla="*/ 597 h 598"/>
                  <a:gd name="T22" fmla="*/ 415 w 1099"/>
                  <a:gd name="T23" fmla="*/ 591 h 598"/>
                  <a:gd name="T24" fmla="*/ 685 w 1099"/>
                  <a:gd name="T25" fmla="*/ 524 h 598"/>
                  <a:gd name="T26" fmla="*/ 644 w 1099"/>
                  <a:gd name="T27" fmla="*/ 236 h 598"/>
                  <a:gd name="T28" fmla="*/ 719 w 1099"/>
                  <a:gd name="T29" fmla="*/ 273 h 598"/>
                  <a:gd name="T30" fmla="*/ 803 w 1099"/>
                  <a:gd name="T31" fmla="*/ 458 h 598"/>
                  <a:gd name="T32" fmla="*/ 792 w 1099"/>
                  <a:gd name="T33" fmla="*/ 194 h 598"/>
                  <a:gd name="T34" fmla="*/ 644 w 1099"/>
                  <a:gd name="T35" fmla="*/ 193 h 598"/>
                  <a:gd name="T36" fmla="*/ 564 w 1099"/>
                  <a:gd name="T37" fmla="*/ 0 h 598"/>
                  <a:gd name="T38" fmla="*/ 644 w 1099"/>
                  <a:gd name="T39" fmla="*/ 591 h 598"/>
                  <a:gd name="T40" fmla="*/ 728 w 1099"/>
                  <a:gd name="T41" fmla="*/ 596 h 598"/>
                  <a:gd name="T42" fmla="*/ 803 w 1099"/>
                  <a:gd name="T43" fmla="*/ 458 h 598"/>
                  <a:gd name="T44" fmla="*/ 939 w 1099"/>
                  <a:gd name="T45" fmla="*/ 317 h 598"/>
                  <a:gd name="T46" fmla="*/ 977 w 1099"/>
                  <a:gd name="T47" fmla="*/ 216 h 598"/>
                  <a:gd name="T48" fmla="*/ 1014 w 1099"/>
                  <a:gd name="T49" fmla="*/ 317 h 598"/>
                  <a:gd name="T50" fmla="*/ 1098 w 1099"/>
                  <a:gd name="T51" fmla="*/ 293 h 598"/>
                  <a:gd name="T52" fmla="*/ 978 w 1099"/>
                  <a:gd name="T53" fmla="*/ 143 h 598"/>
                  <a:gd name="T54" fmla="*/ 855 w 1099"/>
                  <a:gd name="T55" fmla="*/ 295 h 598"/>
                  <a:gd name="T56" fmla="*/ 883 w 1099"/>
                  <a:gd name="T57" fmla="*/ 551 h 598"/>
                  <a:gd name="T58" fmla="*/ 1076 w 1099"/>
                  <a:gd name="T59" fmla="*/ 549 h 598"/>
                  <a:gd name="T60" fmla="*/ 1098 w 1099"/>
                  <a:gd name="T61" fmla="*/ 449 h 598"/>
                  <a:gd name="T62" fmla="*/ 1014 w 1099"/>
                  <a:gd name="T63" fmla="*/ 436 h 598"/>
                  <a:gd name="T64" fmla="*/ 978 w 1099"/>
                  <a:gd name="T65" fmla="*/ 524 h 598"/>
                  <a:gd name="T66" fmla="*/ 939 w 1099"/>
                  <a:gd name="T67" fmla="*/ 384 h 598"/>
                  <a:gd name="T68" fmla="*/ 1098 w 1099"/>
                  <a:gd name="T69" fmla="*/ 38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9" h="598">
                    <a:moveTo>
                      <a:pt x="181" y="84"/>
                    </a:moveTo>
                    <a:lnTo>
                      <a:pt x="278" y="84"/>
                    </a:lnTo>
                    <a:lnTo>
                      <a:pt x="27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93" y="84"/>
                    </a:lnTo>
                    <a:lnTo>
                      <a:pt x="93" y="591"/>
                    </a:lnTo>
                    <a:lnTo>
                      <a:pt x="181" y="591"/>
                    </a:lnTo>
                    <a:lnTo>
                      <a:pt x="181" y="84"/>
                    </a:lnTo>
                    <a:close/>
                    <a:moveTo>
                      <a:pt x="415" y="591"/>
                    </a:moveTo>
                    <a:lnTo>
                      <a:pt x="498" y="591"/>
                    </a:lnTo>
                    <a:lnTo>
                      <a:pt x="498" y="150"/>
                    </a:lnTo>
                    <a:lnTo>
                      <a:pt x="415" y="150"/>
                    </a:lnTo>
                    <a:lnTo>
                      <a:pt x="415" y="485"/>
                    </a:lnTo>
                    <a:cubicBezTo>
                      <a:pt x="397" y="510"/>
                      <a:pt x="382" y="524"/>
                      <a:pt x="366" y="524"/>
                    </a:cubicBezTo>
                    <a:cubicBezTo>
                      <a:pt x="356" y="524"/>
                      <a:pt x="350" y="519"/>
                      <a:pt x="348" y="507"/>
                    </a:cubicBezTo>
                    <a:lnTo>
                      <a:pt x="348" y="476"/>
                    </a:lnTo>
                    <a:lnTo>
                      <a:pt x="348" y="150"/>
                    </a:lnTo>
                    <a:lnTo>
                      <a:pt x="265" y="150"/>
                    </a:lnTo>
                    <a:lnTo>
                      <a:pt x="265" y="498"/>
                    </a:lnTo>
                    <a:cubicBezTo>
                      <a:pt x="265" y="529"/>
                      <a:pt x="269" y="550"/>
                      <a:pt x="274" y="563"/>
                    </a:cubicBezTo>
                    <a:cubicBezTo>
                      <a:pt x="283" y="585"/>
                      <a:pt x="301" y="597"/>
                      <a:pt x="327" y="597"/>
                    </a:cubicBezTo>
                    <a:cubicBezTo>
                      <a:pt x="356" y="597"/>
                      <a:pt x="383" y="579"/>
                      <a:pt x="415" y="542"/>
                    </a:cubicBezTo>
                    <a:lnTo>
                      <a:pt x="415" y="591"/>
                    </a:lnTo>
                    <a:close/>
                    <a:moveTo>
                      <a:pt x="719" y="463"/>
                    </a:moveTo>
                    <a:cubicBezTo>
                      <a:pt x="719" y="507"/>
                      <a:pt x="708" y="524"/>
                      <a:pt x="685" y="524"/>
                    </a:cubicBezTo>
                    <a:cubicBezTo>
                      <a:pt x="672" y="524"/>
                      <a:pt x="657" y="517"/>
                      <a:pt x="644" y="504"/>
                    </a:cubicBezTo>
                    <a:lnTo>
                      <a:pt x="644" y="236"/>
                    </a:lnTo>
                    <a:cubicBezTo>
                      <a:pt x="657" y="223"/>
                      <a:pt x="672" y="216"/>
                      <a:pt x="685" y="216"/>
                    </a:cubicBezTo>
                    <a:cubicBezTo>
                      <a:pt x="708" y="216"/>
                      <a:pt x="719" y="229"/>
                      <a:pt x="719" y="273"/>
                    </a:cubicBezTo>
                    <a:lnTo>
                      <a:pt x="719" y="463"/>
                    </a:lnTo>
                    <a:close/>
                    <a:moveTo>
                      <a:pt x="803" y="458"/>
                    </a:moveTo>
                    <a:lnTo>
                      <a:pt x="803" y="282"/>
                    </a:lnTo>
                    <a:cubicBezTo>
                      <a:pt x="803" y="240"/>
                      <a:pt x="797" y="212"/>
                      <a:pt x="792" y="194"/>
                    </a:cubicBezTo>
                    <a:cubicBezTo>
                      <a:pt x="781" y="161"/>
                      <a:pt x="760" y="143"/>
                      <a:pt x="728" y="143"/>
                    </a:cubicBezTo>
                    <a:cubicBezTo>
                      <a:pt x="699" y="143"/>
                      <a:pt x="670" y="161"/>
                      <a:pt x="644" y="193"/>
                    </a:cubicBezTo>
                    <a:lnTo>
                      <a:pt x="644" y="0"/>
                    </a:lnTo>
                    <a:lnTo>
                      <a:pt x="564" y="0"/>
                    </a:lnTo>
                    <a:lnTo>
                      <a:pt x="564" y="591"/>
                    </a:lnTo>
                    <a:lnTo>
                      <a:pt x="644" y="591"/>
                    </a:lnTo>
                    <a:lnTo>
                      <a:pt x="644" y="546"/>
                    </a:lnTo>
                    <a:cubicBezTo>
                      <a:pt x="671" y="579"/>
                      <a:pt x="700" y="596"/>
                      <a:pt x="728" y="596"/>
                    </a:cubicBezTo>
                    <a:cubicBezTo>
                      <a:pt x="760" y="596"/>
                      <a:pt x="783" y="579"/>
                      <a:pt x="794" y="547"/>
                    </a:cubicBezTo>
                    <a:cubicBezTo>
                      <a:pt x="799" y="528"/>
                      <a:pt x="803" y="499"/>
                      <a:pt x="803" y="458"/>
                    </a:cubicBezTo>
                    <a:close/>
                    <a:moveTo>
                      <a:pt x="1014" y="317"/>
                    </a:moveTo>
                    <a:lnTo>
                      <a:pt x="939" y="317"/>
                    </a:lnTo>
                    <a:lnTo>
                      <a:pt x="939" y="269"/>
                    </a:lnTo>
                    <a:cubicBezTo>
                      <a:pt x="939" y="227"/>
                      <a:pt x="951" y="216"/>
                      <a:pt x="977" y="216"/>
                    </a:cubicBezTo>
                    <a:cubicBezTo>
                      <a:pt x="1004" y="216"/>
                      <a:pt x="1014" y="229"/>
                      <a:pt x="1014" y="269"/>
                    </a:cubicBezTo>
                    <a:lnTo>
                      <a:pt x="1014" y="317"/>
                    </a:lnTo>
                    <a:close/>
                    <a:moveTo>
                      <a:pt x="1098" y="383"/>
                    </a:moveTo>
                    <a:lnTo>
                      <a:pt x="1098" y="293"/>
                    </a:lnTo>
                    <a:cubicBezTo>
                      <a:pt x="1098" y="246"/>
                      <a:pt x="1089" y="212"/>
                      <a:pt x="1072" y="190"/>
                    </a:cubicBezTo>
                    <a:cubicBezTo>
                      <a:pt x="1050" y="159"/>
                      <a:pt x="1018" y="143"/>
                      <a:pt x="978" y="143"/>
                    </a:cubicBezTo>
                    <a:cubicBezTo>
                      <a:pt x="937" y="143"/>
                      <a:pt x="905" y="159"/>
                      <a:pt x="882" y="190"/>
                    </a:cubicBezTo>
                    <a:cubicBezTo>
                      <a:pt x="865" y="212"/>
                      <a:pt x="855" y="248"/>
                      <a:pt x="855" y="295"/>
                    </a:cubicBezTo>
                    <a:lnTo>
                      <a:pt x="855" y="450"/>
                    </a:lnTo>
                    <a:cubicBezTo>
                      <a:pt x="855" y="496"/>
                      <a:pt x="866" y="529"/>
                      <a:pt x="883" y="551"/>
                    </a:cubicBezTo>
                    <a:cubicBezTo>
                      <a:pt x="906" y="581"/>
                      <a:pt x="938" y="596"/>
                      <a:pt x="980" y="596"/>
                    </a:cubicBezTo>
                    <a:cubicBezTo>
                      <a:pt x="1022" y="596"/>
                      <a:pt x="1054" y="581"/>
                      <a:pt x="1076" y="549"/>
                    </a:cubicBezTo>
                    <a:cubicBezTo>
                      <a:pt x="1086" y="535"/>
                      <a:pt x="1092" y="519"/>
                      <a:pt x="1095" y="501"/>
                    </a:cubicBezTo>
                    <a:cubicBezTo>
                      <a:pt x="1096" y="493"/>
                      <a:pt x="1098" y="475"/>
                      <a:pt x="1098" y="449"/>
                    </a:cubicBezTo>
                    <a:lnTo>
                      <a:pt x="1098" y="436"/>
                    </a:lnTo>
                    <a:lnTo>
                      <a:pt x="1014" y="436"/>
                    </a:lnTo>
                    <a:cubicBezTo>
                      <a:pt x="1014" y="468"/>
                      <a:pt x="1014" y="488"/>
                      <a:pt x="1014" y="492"/>
                    </a:cubicBezTo>
                    <a:cubicBezTo>
                      <a:pt x="1009" y="513"/>
                      <a:pt x="998" y="524"/>
                      <a:pt x="978" y="524"/>
                    </a:cubicBezTo>
                    <a:cubicBezTo>
                      <a:pt x="951" y="524"/>
                      <a:pt x="939" y="503"/>
                      <a:pt x="939" y="463"/>
                    </a:cubicBezTo>
                    <a:lnTo>
                      <a:pt x="939" y="384"/>
                    </a:lnTo>
                    <a:lnTo>
                      <a:pt x="1098" y="384"/>
                    </a:lnTo>
                    <a:lnTo>
                      <a:pt x="1098" y="3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id="{5C6C7967-521B-4B1F-87FC-6B88063E3525}"/>
                </a:ext>
              </a:extLst>
            </p:cNvPr>
            <p:cNvGrpSpPr/>
            <p:nvPr/>
          </p:nvGrpSpPr>
          <p:grpSpPr>
            <a:xfrm>
              <a:off x="7997096" y="5354513"/>
              <a:ext cx="330785" cy="329912"/>
              <a:chOff x="7997096" y="5354513"/>
              <a:chExt cx="330785" cy="329912"/>
            </a:xfrm>
          </p:grpSpPr>
          <p:sp>
            <p:nvSpPr>
              <p:cNvPr id="11" name="Freeform 5">
                <a:hlinkClick r:id="rId6"/>
                <a:extLst>
                  <a:ext uri="{FF2B5EF4-FFF2-40B4-BE49-F238E27FC236}">
                    <a16:creationId xmlns:a16="http://schemas.microsoft.com/office/drawing/2014/main" id="{D2714747-8335-4B40-8527-B84847AF7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7096" y="5354513"/>
                <a:ext cx="330785" cy="329912"/>
              </a:xfrm>
              <a:custGeom>
                <a:avLst/>
                <a:gdLst>
                  <a:gd name="T0" fmla="*/ 0 w 1186"/>
                  <a:gd name="T1" fmla="*/ 86 h 1194"/>
                  <a:gd name="T2" fmla="*/ 87 w 1186"/>
                  <a:gd name="T3" fmla="*/ 0 h 1194"/>
                  <a:gd name="T4" fmla="*/ 1098 w 1186"/>
                  <a:gd name="T5" fmla="*/ 0 h 1194"/>
                  <a:gd name="T6" fmla="*/ 1185 w 1186"/>
                  <a:gd name="T7" fmla="*/ 86 h 1194"/>
                  <a:gd name="T8" fmla="*/ 1185 w 1186"/>
                  <a:gd name="T9" fmla="*/ 1108 h 1194"/>
                  <a:gd name="T10" fmla="*/ 1098 w 1186"/>
                  <a:gd name="T11" fmla="*/ 1193 h 1194"/>
                  <a:gd name="T12" fmla="*/ 87 w 1186"/>
                  <a:gd name="T13" fmla="*/ 1193 h 1194"/>
                  <a:gd name="T14" fmla="*/ 0 w 1186"/>
                  <a:gd name="T15" fmla="*/ 1108 h 1194"/>
                  <a:gd name="T16" fmla="*/ 0 w 1186"/>
                  <a:gd name="T17" fmla="*/ 86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6" h="1194">
                    <a:moveTo>
                      <a:pt x="0" y="86"/>
                    </a:moveTo>
                    <a:cubicBezTo>
                      <a:pt x="0" y="38"/>
                      <a:pt x="39" y="0"/>
                      <a:pt x="87" y="0"/>
                    </a:cubicBezTo>
                    <a:lnTo>
                      <a:pt x="1098" y="0"/>
                    </a:lnTo>
                    <a:cubicBezTo>
                      <a:pt x="1146" y="0"/>
                      <a:pt x="1185" y="38"/>
                      <a:pt x="1185" y="86"/>
                    </a:cubicBezTo>
                    <a:lnTo>
                      <a:pt x="1185" y="1108"/>
                    </a:lnTo>
                    <a:cubicBezTo>
                      <a:pt x="1185" y="1155"/>
                      <a:pt x="1146" y="1193"/>
                      <a:pt x="1098" y="1193"/>
                    </a:cubicBezTo>
                    <a:lnTo>
                      <a:pt x="87" y="1193"/>
                    </a:lnTo>
                    <a:cubicBezTo>
                      <a:pt x="39" y="1193"/>
                      <a:pt x="0" y="1155"/>
                      <a:pt x="0" y="1108"/>
                    </a:cubicBezTo>
                    <a:lnTo>
                      <a:pt x="0" y="86"/>
                    </a:lnTo>
                  </a:path>
                </a:pathLst>
              </a:custGeom>
              <a:solidFill>
                <a:srgbClr val="0079A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2" name="Freeform 6">
                <a:hlinkClick r:id="rId6"/>
                <a:extLst>
                  <a:ext uri="{FF2B5EF4-FFF2-40B4-BE49-F238E27FC236}">
                    <a16:creationId xmlns:a16="http://schemas.microsoft.com/office/drawing/2014/main" id="{B4C97224-237B-4AB8-B19A-F03666D5A56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8043824" y="5409295"/>
                <a:ext cx="233640" cy="220348"/>
              </a:xfrm>
              <a:custGeom>
                <a:avLst/>
                <a:gdLst>
                  <a:gd name="T0" fmla="*/ 190 w 837"/>
                  <a:gd name="T1" fmla="*/ 260 h 800"/>
                  <a:gd name="T2" fmla="*/ 11 w 837"/>
                  <a:gd name="T3" fmla="*/ 260 h 800"/>
                  <a:gd name="T4" fmla="*/ 11 w 837"/>
                  <a:gd name="T5" fmla="*/ 799 h 800"/>
                  <a:gd name="T6" fmla="*/ 190 w 837"/>
                  <a:gd name="T7" fmla="*/ 799 h 800"/>
                  <a:gd name="T8" fmla="*/ 190 w 837"/>
                  <a:gd name="T9" fmla="*/ 260 h 800"/>
                  <a:gd name="T10" fmla="*/ 102 w 837"/>
                  <a:gd name="T11" fmla="*/ 0 h 800"/>
                  <a:gd name="T12" fmla="*/ 0 w 837"/>
                  <a:gd name="T13" fmla="*/ 93 h 800"/>
                  <a:gd name="T14" fmla="*/ 99 w 837"/>
                  <a:gd name="T15" fmla="*/ 187 h 800"/>
                  <a:gd name="T16" fmla="*/ 101 w 837"/>
                  <a:gd name="T17" fmla="*/ 187 h 800"/>
                  <a:gd name="T18" fmla="*/ 202 w 837"/>
                  <a:gd name="T19" fmla="*/ 93 h 800"/>
                  <a:gd name="T20" fmla="*/ 102 w 837"/>
                  <a:gd name="T21" fmla="*/ 0 h 800"/>
                  <a:gd name="T22" fmla="*/ 836 w 837"/>
                  <a:gd name="T23" fmla="*/ 799 h 800"/>
                  <a:gd name="T24" fmla="*/ 836 w 837"/>
                  <a:gd name="T25" fmla="*/ 490 h 800"/>
                  <a:gd name="T26" fmla="*/ 630 w 837"/>
                  <a:gd name="T27" fmla="*/ 247 h 800"/>
                  <a:gd name="T28" fmla="*/ 468 w 837"/>
                  <a:gd name="T29" fmla="*/ 336 h 800"/>
                  <a:gd name="T30" fmla="*/ 468 w 837"/>
                  <a:gd name="T31" fmla="*/ 338 h 800"/>
                  <a:gd name="T32" fmla="*/ 467 w 837"/>
                  <a:gd name="T33" fmla="*/ 338 h 800"/>
                  <a:gd name="T34" fmla="*/ 468 w 837"/>
                  <a:gd name="T35" fmla="*/ 336 h 800"/>
                  <a:gd name="T36" fmla="*/ 468 w 837"/>
                  <a:gd name="T37" fmla="*/ 260 h 800"/>
                  <a:gd name="T38" fmla="*/ 289 w 837"/>
                  <a:gd name="T39" fmla="*/ 260 h 800"/>
                  <a:gd name="T40" fmla="*/ 289 w 837"/>
                  <a:gd name="T41" fmla="*/ 799 h 800"/>
                  <a:gd name="T42" fmla="*/ 468 w 837"/>
                  <a:gd name="T43" fmla="*/ 799 h 800"/>
                  <a:gd name="T44" fmla="*/ 468 w 837"/>
                  <a:gd name="T45" fmla="*/ 498 h 800"/>
                  <a:gd name="T46" fmla="*/ 474 w 837"/>
                  <a:gd name="T47" fmla="*/ 454 h 800"/>
                  <a:gd name="T48" fmla="*/ 566 w 837"/>
                  <a:gd name="T49" fmla="*/ 389 h 800"/>
                  <a:gd name="T50" fmla="*/ 657 w 837"/>
                  <a:gd name="T51" fmla="*/ 511 h 800"/>
                  <a:gd name="T52" fmla="*/ 657 w 837"/>
                  <a:gd name="T53" fmla="*/ 799 h 800"/>
                  <a:gd name="T54" fmla="*/ 836 w 837"/>
                  <a:gd name="T55" fmla="*/ 799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37" h="800">
                    <a:moveTo>
                      <a:pt x="190" y="260"/>
                    </a:moveTo>
                    <a:lnTo>
                      <a:pt x="11" y="260"/>
                    </a:lnTo>
                    <a:lnTo>
                      <a:pt x="11" y="799"/>
                    </a:lnTo>
                    <a:lnTo>
                      <a:pt x="190" y="799"/>
                    </a:lnTo>
                    <a:lnTo>
                      <a:pt x="190" y="260"/>
                    </a:lnTo>
                    <a:close/>
                    <a:moveTo>
                      <a:pt x="102" y="0"/>
                    </a:moveTo>
                    <a:cubicBezTo>
                      <a:pt x="41" y="0"/>
                      <a:pt x="0" y="41"/>
                      <a:pt x="0" y="93"/>
                    </a:cubicBezTo>
                    <a:cubicBezTo>
                      <a:pt x="0" y="145"/>
                      <a:pt x="39" y="187"/>
                      <a:pt x="99" y="187"/>
                    </a:cubicBezTo>
                    <a:lnTo>
                      <a:pt x="101" y="187"/>
                    </a:lnTo>
                    <a:cubicBezTo>
                      <a:pt x="163" y="187"/>
                      <a:pt x="202" y="145"/>
                      <a:pt x="202" y="93"/>
                    </a:cubicBezTo>
                    <a:cubicBezTo>
                      <a:pt x="201" y="41"/>
                      <a:pt x="164" y="0"/>
                      <a:pt x="102" y="0"/>
                    </a:cubicBezTo>
                    <a:close/>
                    <a:moveTo>
                      <a:pt x="836" y="799"/>
                    </a:moveTo>
                    <a:lnTo>
                      <a:pt x="836" y="490"/>
                    </a:lnTo>
                    <a:cubicBezTo>
                      <a:pt x="836" y="324"/>
                      <a:pt x="748" y="247"/>
                      <a:pt x="630" y="247"/>
                    </a:cubicBezTo>
                    <a:cubicBezTo>
                      <a:pt x="535" y="247"/>
                      <a:pt x="492" y="300"/>
                      <a:pt x="468" y="336"/>
                    </a:cubicBezTo>
                    <a:lnTo>
                      <a:pt x="468" y="338"/>
                    </a:lnTo>
                    <a:lnTo>
                      <a:pt x="467" y="338"/>
                    </a:lnTo>
                    <a:cubicBezTo>
                      <a:pt x="467" y="338"/>
                      <a:pt x="468" y="337"/>
                      <a:pt x="468" y="336"/>
                    </a:cubicBezTo>
                    <a:lnTo>
                      <a:pt x="468" y="260"/>
                    </a:lnTo>
                    <a:lnTo>
                      <a:pt x="289" y="260"/>
                    </a:lnTo>
                    <a:cubicBezTo>
                      <a:pt x="292" y="311"/>
                      <a:pt x="289" y="799"/>
                      <a:pt x="289" y="799"/>
                    </a:cubicBezTo>
                    <a:lnTo>
                      <a:pt x="468" y="799"/>
                    </a:lnTo>
                    <a:lnTo>
                      <a:pt x="468" y="498"/>
                    </a:lnTo>
                    <a:cubicBezTo>
                      <a:pt x="468" y="482"/>
                      <a:pt x="469" y="466"/>
                      <a:pt x="474" y="454"/>
                    </a:cubicBezTo>
                    <a:cubicBezTo>
                      <a:pt x="487" y="422"/>
                      <a:pt x="517" y="389"/>
                      <a:pt x="566" y="389"/>
                    </a:cubicBezTo>
                    <a:cubicBezTo>
                      <a:pt x="631" y="389"/>
                      <a:pt x="657" y="438"/>
                      <a:pt x="657" y="511"/>
                    </a:cubicBezTo>
                    <a:lnTo>
                      <a:pt x="657" y="799"/>
                    </a:lnTo>
                    <a:lnTo>
                      <a:pt x="836" y="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75810019-0E29-41EB-A512-080E199E1EB3}"/>
                </a:ext>
              </a:extLst>
            </p:cNvPr>
            <p:cNvGrpSpPr/>
            <p:nvPr/>
          </p:nvGrpSpPr>
          <p:grpSpPr>
            <a:xfrm>
              <a:off x="5263503" y="5354516"/>
              <a:ext cx="333245" cy="329912"/>
              <a:chOff x="5263503" y="5354516"/>
              <a:chExt cx="333245" cy="329912"/>
            </a:xfrm>
          </p:grpSpPr>
          <p:sp>
            <p:nvSpPr>
              <p:cNvPr id="14" name="Freeform 7">
                <a:hlinkClick r:id="rId7"/>
                <a:extLst>
                  <a:ext uri="{FF2B5EF4-FFF2-40B4-BE49-F238E27FC236}">
                    <a16:creationId xmlns:a16="http://schemas.microsoft.com/office/drawing/2014/main" id="{338ED273-1B60-46FC-99E7-E6B886BE6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503" y="5354516"/>
                <a:ext cx="333245" cy="329912"/>
              </a:xfrm>
              <a:custGeom>
                <a:avLst/>
                <a:gdLst>
                  <a:gd name="T0" fmla="*/ 1127 w 1194"/>
                  <a:gd name="T1" fmla="*/ 1193 h 1194"/>
                  <a:gd name="T2" fmla="*/ 1193 w 1194"/>
                  <a:gd name="T3" fmla="*/ 1127 h 1194"/>
                  <a:gd name="T4" fmla="*/ 1193 w 1194"/>
                  <a:gd name="T5" fmla="*/ 66 h 1194"/>
                  <a:gd name="T6" fmla="*/ 1127 w 1194"/>
                  <a:gd name="T7" fmla="*/ 0 h 1194"/>
                  <a:gd name="T8" fmla="*/ 65 w 1194"/>
                  <a:gd name="T9" fmla="*/ 0 h 1194"/>
                  <a:gd name="T10" fmla="*/ 0 w 1194"/>
                  <a:gd name="T11" fmla="*/ 66 h 1194"/>
                  <a:gd name="T12" fmla="*/ 0 w 1194"/>
                  <a:gd name="T13" fmla="*/ 1127 h 1194"/>
                  <a:gd name="T14" fmla="*/ 65 w 1194"/>
                  <a:gd name="T15" fmla="*/ 1193 h 1194"/>
                  <a:gd name="T16" fmla="*/ 1127 w 1194"/>
                  <a:gd name="T17" fmla="*/ 1193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4" h="1194">
                    <a:moveTo>
                      <a:pt x="1127" y="1193"/>
                    </a:moveTo>
                    <a:cubicBezTo>
                      <a:pt x="1163" y="1193"/>
                      <a:pt x="1193" y="1164"/>
                      <a:pt x="1193" y="1127"/>
                    </a:cubicBezTo>
                    <a:lnTo>
                      <a:pt x="1193" y="66"/>
                    </a:lnTo>
                    <a:cubicBezTo>
                      <a:pt x="1193" y="29"/>
                      <a:pt x="1163" y="0"/>
                      <a:pt x="1127" y="0"/>
                    </a:cubicBezTo>
                    <a:lnTo>
                      <a:pt x="65" y="0"/>
                    </a:lnTo>
                    <a:cubicBezTo>
                      <a:pt x="29" y="0"/>
                      <a:pt x="0" y="29"/>
                      <a:pt x="0" y="66"/>
                    </a:cubicBezTo>
                    <a:lnTo>
                      <a:pt x="0" y="1127"/>
                    </a:lnTo>
                    <a:cubicBezTo>
                      <a:pt x="0" y="1164"/>
                      <a:pt x="29" y="1193"/>
                      <a:pt x="65" y="1193"/>
                    </a:cubicBezTo>
                    <a:lnTo>
                      <a:pt x="1127" y="1193"/>
                    </a:lnTo>
                  </a:path>
                </a:pathLst>
              </a:custGeom>
              <a:solidFill>
                <a:srgbClr val="39589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15" name="Freeform 8">
                <a:hlinkClick r:id="rId7"/>
                <a:extLst>
                  <a:ext uri="{FF2B5EF4-FFF2-40B4-BE49-F238E27FC236}">
                    <a16:creationId xmlns:a16="http://schemas.microsoft.com/office/drawing/2014/main" id="{0DE0A460-B1E5-4607-899E-0D4C7F613B80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397547" y="5403209"/>
                <a:ext cx="147563" cy="280000"/>
              </a:xfrm>
              <a:custGeom>
                <a:avLst/>
                <a:gdLst>
                  <a:gd name="T0" fmla="*/ 342 w 528"/>
                  <a:gd name="T1" fmla="*/ 1013 h 1014"/>
                  <a:gd name="T2" fmla="*/ 342 w 528"/>
                  <a:gd name="T3" fmla="*/ 551 h 1014"/>
                  <a:gd name="T4" fmla="*/ 497 w 528"/>
                  <a:gd name="T5" fmla="*/ 551 h 1014"/>
                  <a:gd name="T6" fmla="*/ 520 w 528"/>
                  <a:gd name="T7" fmla="*/ 371 h 1014"/>
                  <a:gd name="T8" fmla="*/ 342 w 528"/>
                  <a:gd name="T9" fmla="*/ 371 h 1014"/>
                  <a:gd name="T10" fmla="*/ 342 w 528"/>
                  <a:gd name="T11" fmla="*/ 256 h 1014"/>
                  <a:gd name="T12" fmla="*/ 431 w 528"/>
                  <a:gd name="T13" fmla="*/ 168 h 1014"/>
                  <a:gd name="T14" fmla="*/ 527 w 528"/>
                  <a:gd name="T15" fmla="*/ 168 h 1014"/>
                  <a:gd name="T16" fmla="*/ 527 w 528"/>
                  <a:gd name="T17" fmla="*/ 7 h 1014"/>
                  <a:gd name="T18" fmla="*/ 388 w 528"/>
                  <a:gd name="T19" fmla="*/ 0 h 1014"/>
                  <a:gd name="T20" fmla="*/ 156 w 528"/>
                  <a:gd name="T21" fmla="*/ 238 h 1014"/>
                  <a:gd name="T22" fmla="*/ 156 w 528"/>
                  <a:gd name="T23" fmla="*/ 371 h 1014"/>
                  <a:gd name="T24" fmla="*/ 0 w 528"/>
                  <a:gd name="T25" fmla="*/ 371 h 1014"/>
                  <a:gd name="T26" fmla="*/ 0 w 528"/>
                  <a:gd name="T27" fmla="*/ 551 h 1014"/>
                  <a:gd name="T28" fmla="*/ 156 w 528"/>
                  <a:gd name="T29" fmla="*/ 551 h 1014"/>
                  <a:gd name="T30" fmla="*/ 156 w 528"/>
                  <a:gd name="T31" fmla="*/ 1013 h 1014"/>
                  <a:gd name="T32" fmla="*/ 342 w 528"/>
                  <a:gd name="T33" fmla="*/ 1013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8" h="1014">
                    <a:moveTo>
                      <a:pt x="342" y="1013"/>
                    </a:moveTo>
                    <a:lnTo>
                      <a:pt x="342" y="551"/>
                    </a:lnTo>
                    <a:lnTo>
                      <a:pt x="497" y="551"/>
                    </a:lnTo>
                    <a:lnTo>
                      <a:pt x="520" y="371"/>
                    </a:lnTo>
                    <a:lnTo>
                      <a:pt x="342" y="371"/>
                    </a:lnTo>
                    <a:lnTo>
                      <a:pt x="342" y="256"/>
                    </a:lnTo>
                    <a:cubicBezTo>
                      <a:pt x="342" y="204"/>
                      <a:pt x="356" y="168"/>
                      <a:pt x="431" y="168"/>
                    </a:cubicBezTo>
                    <a:lnTo>
                      <a:pt x="527" y="168"/>
                    </a:lnTo>
                    <a:lnTo>
                      <a:pt x="527" y="7"/>
                    </a:lnTo>
                    <a:cubicBezTo>
                      <a:pt x="510" y="5"/>
                      <a:pt x="453" y="0"/>
                      <a:pt x="388" y="0"/>
                    </a:cubicBezTo>
                    <a:cubicBezTo>
                      <a:pt x="250" y="0"/>
                      <a:pt x="156" y="84"/>
                      <a:pt x="156" y="238"/>
                    </a:cubicBezTo>
                    <a:lnTo>
                      <a:pt x="156" y="371"/>
                    </a:lnTo>
                    <a:lnTo>
                      <a:pt x="0" y="371"/>
                    </a:lnTo>
                    <a:lnTo>
                      <a:pt x="0" y="551"/>
                    </a:lnTo>
                    <a:lnTo>
                      <a:pt x="156" y="551"/>
                    </a:lnTo>
                    <a:lnTo>
                      <a:pt x="156" y="1013"/>
                    </a:lnTo>
                    <a:lnTo>
                      <a:pt x="342" y="10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  <p:pic>
        <p:nvPicPr>
          <p:cNvPr id="16" name="Picture 38" descr="Logo_fin_posa.png">
            <a:extLst>
              <a:ext uri="{FF2B5EF4-FFF2-40B4-BE49-F238E27FC236}">
                <a16:creationId xmlns:a16="http://schemas.microsoft.com/office/drawing/2014/main" id="{AC1DEBF5-DDD7-4076-B367-6E84F3A463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07" y="2644460"/>
            <a:ext cx="3754387" cy="610467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E13EDF73-E309-4C9E-B9B1-FAD702565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0000"/>
            <a:ext cx="3384000" cy="1512000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1100" b="1"/>
            </a:lvl1pPr>
            <a:lvl2pPr marL="442800" indent="0">
              <a:spcAft>
                <a:spcPts val="0"/>
              </a:spcAft>
              <a:buNone/>
              <a:defRPr sz="1100"/>
            </a:lvl2pPr>
            <a:lvl3pPr marL="910800" indent="0">
              <a:spcAft>
                <a:spcPts val="0"/>
              </a:spcAft>
              <a:buNone/>
              <a:defRPr sz="1100"/>
            </a:lvl3pPr>
            <a:lvl4pPr marL="1378800" indent="0">
              <a:spcAft>
                <a:spcPts val="0"/>
              </a:spcAft>
              <a:buNone/>
              <a:defRPr sz="1100"/>
            </a:lvl4pPr>
            <a:lvl5pPr marL="1810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fi-FI" dirty="0"/>
              <a:t>Tekijätiedot tarvittaessa</a:t>
            </a:r>
          </a:p>
        </p:txBody>
      </p:sp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42D976CC-ED7F-4E27-84C2-83D4E4C99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9000" y="540000"/>
            <a:ext cx="3384000" cy="1512000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1100" b="1"/>
            </a:lvl1pPr>
            <a:lvl2pPr marL="442800" indent="0">
              <a:spcAft>
                <a:spcPts val="0"/>
              </a:spcAft>
              <a:buNone/>
              <a:defRPr sz="1100"/>
            </a:lvl2pPr>
            <a:lvl3pPr marL="910800" indent="0">
              <a:spcAft>
                <a:spcPts val="0"/>
              </a:spcAft>
              <a:buNone/>
              <a:defRPr sz="1100"/>
            </a:lvl3pPr>
            <a:lvl4pPr marL="1378800" indent="0">
              <a:spcAft>
                <a:spcPts val="0"/>
              </a:spcAft>
              <a:buNone/>
              <a:defRPr sz="1100"/>
            </a:lvl4pPr>
            <a:lvl5pPr marL="1810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fi-FI" dirty="0"/>
              <a:t>Tekijätiedot tarvittaessa</a:t>
            </a:r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EBE70C86-6405-4512-83EA-94041052D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2000" y="540000"/>
            <a:ext cx="3384000" cy="1512000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1100" b="1"/>
            </a:lvl1pPr>
            <a:lvl2pPr marL="442800" indent="0">
              <a:spcAft>
                <a:spcPts val="0"/>
              </a:spcAft>
              <a:buNone/>
              <a:defRPr sz="1100"/>
            </a:lvl2pPr>
            <a:lvl3pPr marL="910800" indent="0">
              <a:spcAft>
                <a:spcPts val="0"/>
              </a:spcAft>
              <a:buNone/>
              <a:defRPr sz="1100"/>
            </a:lvl3pPr>
            <a:lvl4pPr marL="1378800" indent="0">
              <a:spcAft>
                <a:spcPts val="0"/>
              </a:spcAft>
              <a:buNone/>
              <a:defRPr sz="1100"/>
            </a:lvl4pPr>
            <a:lvl5pPr marL="1810800" indent="0">
              <a:spcAft>
                <a:spcPts val="0"/>
              </a:spcAft>
              <a:buNone/>
              <a:defRPr sz="1100"/>
            </a:lvl5pPr>
          </a:lstStyle>
          <a:p>
            <a:pPr lvl="0"/>
            <a:r>
              <a:rPr lang="fi-FI" dirty="0"/>
              <a:t>Tekijätiedot tarvittaessa</a:t>
            </a:r>
          </a:p>
        </p:txBody>
      </p:sp>
    </p:spTree>
    <p:extLst>
      <p:ext uri="{BB962C8B-B14F-4D97-AF65-F5344CB8AC3E}">
        <p14:creationId xmlns:p14="http://schemas.microsoft.com/office/powerpoint/2010/main" val="25292547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 bwMode="black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H_logo_iso.png">
            <a:extLst>
              <a:ext uri="{FF2B5EF4-FFF2-40B4-BE49-F238E27FC236}">
                <a16:creationId xmlns:a16="http://schemas.microsoft.com/office/drawing/2014/main" id="{CEF35F58-4ECB-4559-A9F0-A019A2FD2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9" y="-117313"/>
            <a:ext cx="5979243" cy="44708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0000" y="4032000"/>
            <a:ext cx="10548000" cy="1470025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0000" y="5526000"/>
            <a:ext cx="10548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337276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Ylakulma.png">
            <a:extLst>
              <a:ext uri="{FF2B5EF4-FFF2-40B4-BE49-F238E27FC236}">
                <a16:creationId xmlns:a16="http://schemas.microsoft.com/office/drawing/2014/main" id="{8C50EA56-8D07-4CAB-8201-B97E759EA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559086" y="5608425"/>
            <a:ext cx="3632916" cy="1249577"/>
          </a:xfrm>
          <a:prstGeom prst="rect">
            <a:avLst/>
          </a:prstGeom>
        </p:spPr>
      </p:pic>
      <p:pic>
        <p:nvPicPr>
          <p:cNvPr id="3" name="Picture 27" descr="Alakulma.png">
            <a:extLst>
              <a:ext uri="{FF2B5EF4-FFF2-40B4-BE49-F238E27FC236}">
                <a16:creationId xmlns:a16="http://schemas.microsoft.com/office/drawing/2014/main" id="{8E201BF7-2BA2-440D-9B31-87234EA52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08425"/>
            <a:ext cx="3632916" cy="124957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640C7C9-C0E8-45D0-AFAB-F1D6B2526376}"/>
              </a:ext>
            </a:extLst>
          </p:cNvPr>
          <p:cNvSpPr txBox="1"/>
          <p:nvPr/>
        </p:nvSpPr>
        <p:spPr>
          <a:xfrm>
            <a:off x="2959125" y="2700000"/>
            <a:ext cx="6273752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5A5A5B"/>
                </a:solidFill>
              </a:rPr>
              <a:t>www.prh.fi</a:t>
            </a:r>
          </a:p>
          <a:p>
            <a:pPr algn="ctr"/>
            <a:endParaRPr lang="fi-FI" sz="1467" dirty="0">
              <a:solidFill>
                <a:srgbClr val="5A5A5B"/>
              </a:solidFill>
            </a:endParaRPr>
          </a:p>
          <a:p>
            <a:pPr algn="ctr"/>
            <a:endParaRPr lang="fi-FI" sz="1467" dirty="0">
              <a:solidFill>
                <a:srgbClr val="5A5A5B"/>
              </a:solidFill>
            </a:endParaRPr>
          </a:p>
          <a:p>
            <a:pPr algn="ctr"/>
            <a:r>
              <a:rPr lang="fi-FI" sz="1467" dirty="0">
                <a:solidFill>
                  <a:srgbClr val="5A5A5B"/>
                </a:solidFill>
              </a:rPr>
              <a:t>Sörnäisten rantatie 13 C, Helsinki </a:t>
            </a:r>
          </a:p>
          <a:p>
            <a:pPr algn="ctr"/>
            <a:r>
              <a:rPr lang="fi-FI" sz="1467" dirty="0">
                <a:solidFill>
                  <a:srgbClr val="5A5A5B"/>
                </a:solidFill>
              </a:rPr>
              <a:t>Postiosoite: 00091 PRH</a:t>
            </a: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67" dirty="0">
                <a:solidFill>
                  <a:srgbClr val="5A5A5B"/>
                </a:solidFill>
              </a:rPr>
              <a:t>Asiakaspalvelu: 029 509 5050  •  Vaihde: 029 509 5000 </a:t>
            </a:r>
          </a:p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67" dirty="0">
              <a:solidFill>
                <a:srgbClr val="5A5A5B"/>
              </a:solidFill>
            </a:endParaRPr>
          </a:p>
        </p:txBody>
      </p:sp>
      <p:pic>
        <p:nvPicPr>
          <p:cNvPr id="16" name="Picture 38" descr="Logo_fin_posa.png">
            <a:extLst>
              <a:ext uri="{FF2B5EF4-FFF2-40B4-BE49-F238E27FC236}">
                <a16:creationId xmlns:a16="http://schemas.microsoft.com/office/drawing/2014/main" id="{AC1DEBF5-DDD7-4076-B367-6E84F3A46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07" y="1800000"/>
            <a:ext cx="3754387" cy="610467"/>
          </a:xfrm>
          <a:prstGeom prst="rect">
            <a:avLst/>
          </a:prstGeom>
        </p:spPr>
      </p:pic>
      <p:grpSp>
        <p:nvGrpSpPr>
          <p:cNvPr id="24" name="Ryhmä 23">
            <a:extLst>
              <a:ext uri="{FF2B5EF4-FFF2-40B4-BE49-F238E27FC236}">
                <a16:creationId xmlns:a16="http://schemas.microsoft.com/office/drawing/2014/main" id="{71A23D71-1802-4632-B960-96E5B428313E}"/>
              </a:ext>
            </a:extLst>
          </p:cNvPr>
          <p:cNvGrpSpPr/>
          <p:nvPr/>
        </p:nvGrpSpPr>
        <p:grpSpPr>
          <a:xfrm>
            <a:off x="3864120" y="4689000"/>
            <a:ext cx="4463761" cy="332347"/>
            <a:chOff x="3864120" y="5354513"/>
            <a:chExt cx="4463761" cy="332347"/>
          </a:xfrm>
        </p:grpSpPr>
        <p:sp>
          <p:nvSpPr>
            <p:cNvPr id="25" name="Freeform 1">
              <a:hlinkClick r:id="rId5"/>
              <a:extLst>
                <a:ext uri="{FF2B5EF4-FFF2-40B4-BE49-F238E27FC236}">
                  <a16:creationId xmlns:a16="http://schemas.microsoft.com/office/drawing/2014/main" id="{7535A541-2123-48BC-99D7-442A281B3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120" y="5366687"/>
              <a:ext cx="397189" cy="320173"/>
            </a:xfrm>
            <a:custGeom>
              <a:avLst/>
              <a:gdLst>
                <a:gd name="T0" fmla="*/ 1255 w 1424"/>
                <a:gd name="T1" fmla="*/ 183 h 1158"/>
                <a:gd name="T2" fmla="*/ 1384 w 1424"/>
                <a:gd name="T3" fmla="*/ 22 h 1158"/>
                <a:gd name="T4" fmla="*/ 1198 w 1424"/>
                <a:gd name="T5" fmla="*/ 93 h 1158"/>
                <a:gd name="T6" fmla="*/ 985 w 1424"/>
                <a:gd name="T7" fmla="*/ 0 h 1158"/>
                <a:gd name="T8" fmla="*/ 693 w 1424"/>
                <a:gd name="T9" fmla="*/ 292 h 1158"/>
                <a:gd name="T10" fmla="*/ 701 w 1424"/>
                <a:gd name="T11" fmla="*/ 359 h 1158"/>
                <a:gd name="T12" fmla="*/ 99 w 1424"/>
                <a:gd name="T13" fmla="*/ 54 h 1158"/>
                <a:gd name="T14" fmla="*/ 60 w 1424"/>
                <a:gd name="T15" fmla="*/ 201 h 1158"/>
                <a:gd name="T16" fmla="*/ 189 w 1424"/>
                <a:gd name="T17" fmla="*/ 444 h 1158"/>
                <a:gd name="T18" fmla="*/ 57 w 1424"/>
                <a:gd name="T19" fmla="*/ 407 h 1158"/>
                <a:gd name="T20" fmla="*/ 57 w 1424"/>
                <a:gd name="T21" fmla="*/ 411 h 1158"/>
                <a:gd name="T22" fmla="*/ 291 w 1424"/>
                <a:gd name="T23" fmla="*/ 697 h 1158"/>
                <a:gd name="T24" fmla="*/ 214 w 1424"/>
                <a:gd name="T25" fmla="*/ 707 h 1158"/>
                <a:gd name="T26" fmla="*/ 160 w 1424"/>
                <a:gd name="T27" fmla="*/ 702 h 1158"/>
                <a:gd name="T28" fmla="*/ 432 w 1424"/>
                <a:gd name="T29" fmla="*/ 905 h 1158"/>
                <a:gd name="T30" fmla="*/ 70 w 1424"/>
                <a:gd name="T31" fmla="*/ 1030 h 1158"/>
                <a:gd name="T32" fmla="*/ 0 w 1424"/>
                <a:gd name="T33" fmla="*/ 1026 h 1158"/>
                <a:gd name="T34" fmla="*/ 448 w 1424"/>
                <a:gd name="T35" fmla="*/ 1157 h 1158"/>
                <a:gd name="T36" fmla="*/ 1278 w 1424"/>
                <a:gd name="T37" fmla="*/ 326 h 1158"/>
                <a:gd name="T38" fmla="*/ 1277 w 1424"/>
                <a:gd name="T39" fmla="*/ 288 h 1158"/>
                <a:gd name="T40" fmla="*/ 1423 w 1424"/>
                <a:gd name="T41" fmla="*/ 137 h 1158"/>
                <a:gd name="T42" fmla="*/ 1255 w 1424"/>
                <a:gd name="T43" fmla="*/ 183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4" h="1158">
                  <a:moveTo>
                    <a:pt x="1255" y="183"/>
                  </a:moveTo>
                  <a:cubicBezTo>
                    <a:pt x="1316" y="147"/>
                    <a:pt x="1362" y="90"/>
                    <a:pt x="1384" y="22"/>
                  </a:cubicBezTo>
                  <a:cubicBezTo>
                    <a:pt x="1327" y="55"/>
                    <a:pt x="1265" y="79"/>
                    <a:pt x="1198" y="93"/>
                  </a:cubicBezTo>
                  <a:cubicBezTo>
                    <a:pt x="1145" y="36"/>
                    <a:pt x="1069" y="0"/>
                    <a:pt x="985" y="0"/>
                  </a:cubicBezTo>
                  <a:cubicBezTo>
                    <a:pt x="824" y="0"/>
                    <a:pt x="693" y="131"/>
                    <a:pt x="693" y="292"/>
                  </a:cubicBezTo>
                  <a:cubicBezTo>
                    <a:pt x="693" y="315"/>
                    <a:pt x="696" y="337"/>
                    <a:pt x="701" y="359"/>
                  </a:cubicBezTo>
                  <a:cubicBezTo>
                    <a:pt x="458" y="347"/>
                    <a:pt x="243" y="230"/>
                    <a:pt x="99" y="54"/>
                  </a:cubicBezTo>
                  <a:cubicBezTo>
                    <a:pt x="74" y="97"/>
                    <a:pt x="60" y="147"/>
                    <a:pt x="60" y="201"/>
                  </a:cubicBezTo>
                  <a:cubicBezTo>
                    <a:pt x="60" y="302"/>
                    <a:pt x="111" y="391"/>
                    <a:pt x="189" y="444"/>
                  </a:cubicBezTo>
                  <a:cubicBezTo>
                    <a:pt x="142" y="442"/>
                    <a:pt x="97" y="429"/>
                    <a:pt x="57" y="407"/>
                  </a:cubicBezTo>
                  <a:cubicBezTo>
                    <a:pt x="57" y="408"/>
                    <a:pt x="57" y="409"/>
                    <a:pt x="57" y="411"/>
                  </a:cubicBezTo>
                  <a:cubicBezTo>
                    <a:pt x="57" y="552"/>
                    <a:pt x="158" y="670"/>
                    <a:pt x="291" y="697"/>
                  </a:cubicBezTo>
                  <a:cubicBezTo>
                    <a:pt x="267" y="704"/>
                    <a:pt x="241" y="707"/>
                    <a:pt x="214" y="707"/>
                  </a:cubicBezTo>
                  <a:cubicBezTo>
                    <a:pt x="196" y="707"/>
                    <a:pt x="177" y="705"/>
                    <a:pt x="160" y="702"/>
                  </a:cubicBezTo>
                  <a:cubicBezTo>
                    <a:pt x="197" y="818"/>
                    <a:pt x="304" y="902"/>
                    <a:pt x="432" y="905"/>
                  </a:cubicBezTo>
                  <a:cubicBezTo>
                    <a:pt x="332" y="983"/>
                    <a:pt x="206" y="1030"/>
                    <a:pt x="70" y="1030"/>
                  </a:cubicBezTo>
                  <a:cubicBezTo>
                    <a:pt x="46" y="1030"/>
                    <a:pt x="23" y="1028"/>
                    <a:pt x="0" y="1026"/>
                  </a:cubicBezTo>
                  <a:cubicBezTo>
                    <a:pt x="129" y="1108"/>
                    <a:pt x="283" y="1157"/>
                    <a:pt x="448" y="1157"/>
                  </a:cubicBezTo>
                  <a:cubicBezTo>
                    <a:pt x="985" y="1157"/>
                    <a:pt x="1278" y="712"/>
                    <a:pt x="1278" y="326"/>
                  </a:cubicBezTo>
                  <a:cubicBezTo>
                    <a:pt x="1278" y="313"/>
                    <a:pt x="1278" y="301"/>
                    <a:pt x="1277" y="288"/>
                  </a:cubicBezTo>
                  <a:cubicBezTo>
                    <a:pt x="1334" y="247"/>
                    <a:pt x="1384" y="196"/>
                    <a:pt x="1423" y="137"/>
                  </a:cubicBezTo>
                  <a:cubicBezTo>
                    <a:pt x="1371" y="160"/>
                    <a:pt x="1314" y="176"/>
                    <a:pt x="1255" y="183"/>
                  </a:cubicBezTo>
                </a:path>
              </a:pathLst>
            </a:custGeom>
            <a:solidFill>
              <a:srgbClr val="009DE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grpSp>
          <p:nvGrpSpPr>
            <p:cNvPr id="26" name="Ryhmä 25">
              <a:extLst>
                <a:ext uri="{FF2B5EF4-FFF2-40B4-BE49-F238E27FC236}">
                  <a16:creationId xmlns:a16="http://schemas.microsoft.com/office/drawing/2014/main" id="{7C60D684-D8AA-4C3C-9320-E2E62FC7DEC1}"/>
                </a:ext>
              </a:extLst>
            </p:cNvPr>
            <p:cNvGrpSpPr/>
            <p:nvPr/>
          </p:nvGrpSpPr>
          <p:grpSpPr>
            <a:xfrm>
              <a:off x="6488270" y="5391036"/>
              <a:ext cx="616073" cy="254433"/>
              <a:chOff x="6488270" y="5391036"/>
              <a:chExt cx="616073" cy="254433"/>
            </a:xfrm>
          </p:grpSpPr>
          <p:sp>
            <p:nvSpPr>
              <p:cNvPr id="33" name="Freeform 2">
                <a:hlinkClick r:id="rId6"/>
                <a:extLst>
                  <a:ext uri="{FF2B5EF4-FFF2-40B4-BE49-F238E27FC236}">
                    <a16:creationId xmlns:a16="http://schemas.microsoft.com/office/drawing/2014/main" id="{E35F21E1-CB91-4A06-88AB-AC45AD203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6667" y="5391036"/>
                <a:ext cx="367676" cy="254433"/>
              </a:xfrm>
              <a:custGeom>
                <a:avLst/>
                <a:gdLst>
                  <a:gd name="T0" fmla="*/ 1251 w 1317"/>
                  <a:gd name="T1" fmla="*/ 69 h 922"/>
                  <a:gd name="T2" fmla="*/ 1119 w 1317"/>
                  <a:gd name="T3" fmla="*/ 13 h 922"/>
                  <a:gd name="T4" fmla="*/ 658 w 1317"/>
                  <a:gd name="T5" fmla="*/ 0 h 922"/>
                  <a:gd name="T6" fmla="*/ 658 w 1317"/>
                  <a:gd name="T7" fmla="*/ 0 h 922"/>
                  <a:gd name="T8" fmla="*/ 197 w 1317"/>
                  <a:gd name="T9" fmla="*/ 13 h 922"/>
                  <a:gd name="T10" fmla="*/ 65 w 1317"/>
                  <a:gd name="T11" fmla="*/ 69 h 922"/>
                  <a:gd name="T12" fmla="*/ 13 w 1317"/>
                  <a:gd name="T13" fmla="*/ 199 h 922"/>
                  <a:gd name="T14" fmla="*/ 0 w 1317"/>
                  <a:gd name="T15" fmla="*/ 411 h 922"/>
                  <a:gd name="T16" fmla="*/ 0 w 1317"/>
                  <a:gd name="T17" fmla="*/ 510 h 922"/>
                  <a:gd name="T18" fmla="*/ 13 w 1317"/>
                  <a:gd name="T19" fmla="*/ 722 h 922"/>
                  <a:gd name="T20" fmla="*/ 65 w 1317"/>
                  <a:gd name="T21" fmla="*/ 852 h 922"/>
                  <a:gd name="T22" fmla="*/ 210 w 1317"/>
                  <a:gd name="T23" fmla="*/ 908 h 922"/>
                  <a:gd name="T24" fmla="*/ 658 w 1317"/>
                  <a:gd name="T25" fmla="*/ 921 h 922"/>
                  <a:gd name="T26" fmla="*/ 1119 w 1317"/>
                  <a:gd name="T27" fmla="*/ 908 h 922"/>
                  <a:gd name="T28" fmla="*/ 1251 w 1317"/>
                  <a:gd name="T29" fmla="*/ 852 h 922"/>
                  <a:gd name="T30" fmla="*/ 1303 w 1317"/>
                  <a:gd name="T31" fmla="*/ 722 h 922"/>
                  <a:gd name="T32" fmla="*/ 1316 w 1317"/>
                  <a:gd name="T33" fmla="*/ 510 h 922"/>
                  <a:gd name="T34" fmla="*/ 1316 w 1317"/>
                  <a:gd name="T35" fmla="*/ 411 h 922"/>
                  <a:gd name="T36" fmla="*/ 1303 w 1317"/>
                  <a:gd name="T37" fmla="*/ 199 h 922"/>
                  <a:gd name="T38" fmla="*/ 1251 w 1317"/>
                  <a:gd name="T39" fmla="*/ 69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17" h="922">
                    <a:moveTo>
                      <a:pt x="1251" y="69"/>
                    </a:moveTo>
                    <a:cubicBezTo>
                      <a:pt x="1201" y="16"/>
                      <a:pt x="1145" y="16"/>
                      <a:pt x="1119" y="13"/>
                    </a:cubicBezTo>
                    <a:cubicBezTo>
                      <a:pt x="935" y="0"/>
                      <a:pt x="658" y="0"/>
                      <a:pt x="658" y="0"/>
                    </a:cubicBezTo>
                    <a:lnTo>
                      <a:pt x="658" y="0"/>
                    </a:lnTo>
                    <a:cubicBezTo>
                      <a:pt x="658" y="0"/>
                      <a:pt x="381" y="0"/>
                      <a:pt x="197" y="13"/>
                    </a:cubicBezTo>
                    <a:cubicBezTo>
                      <a:pt x="171" y="16"/>
                      <a:pt x="115" y="16"/>
                      <a:pt x="65" y="69"/>
                    </a:cubicBezTo>
                    <a:cubicBezTo>
                      <a:pt x="26" y="108"/>
                      <a:pt x="13" y="199"/>
                      <a:pt x="13" y="199"/>
                    </a:cubicBezTo>
                    <a:cubicBezTo>
                      <a:pt x="13" y="199"/>
                      <a:pt x="0" y="305"/>
                      <a:pt x="0" y="411"/>
                    </a:cubicBezTo>
                    <a:lnTo>
                      <a:pt x="0" y="510"/>
                    </a:lnTo>
                    <a:cubicBezTo>
                      <a:pt x="0" y="616"/>
                      <a:pt x="13" y="722"/>
                      <a:pt x="13" y="722"/>
                    </a:cubicBezTo>
                    <a:cubicBezTo>
                      <a:pt x="13" y="722"/>
                      <a:pt x="26" y="813"/>
                      <a:pt x="65" y="852"/>
                    </a:cubicBezTo>
                    <a:cubicBezTo>
                      <a:pt x="115" y="905"/>
                      <a:pt x="181" y="903"/>
                      <a:pt x="210" y="908"/>
                    </a:cubicBezTo>
                    <a:cubicBezTo>
                      <a:pt x="316" y="918"/>
                      <a:pt x="658" y="921"/>
                      <a:pt x="658" y="921"/>
                    </a:cubicBezTo>
                    <a:cubicBezTo>
                      <a:pt x="658" y="921"/>
                      <a:pt x="935" y="921"/>
                      <a:pt x="1119" y="908"/>
                    </a:cubicBezTo>
                    <a:cubicBezTo>
                      <a:pt x="1145" y="905"/>
                      <a:pt x="1201" y="905"/>
                      <a:pt x="1251" y="852"/>
                    </a:cubicBezTo>
                    <a:cubicBezTo>
                      <a:pt x="1290" y="813"/>
                      <a:pt x="1303" y="722"/>
                      <a:pt x="1303" y="722"/>
                    </a:cubicBezTo>
                    <a:cubicBezTo>
                      <a:pt x="1303" y="722"/>
                      <a:pt x="1316" y="616"/>
                      <a:pt x="1316" y="510"/>
                    </a:cubicBezTo>
                    <a:lnTo>
                      <a:pt x="1316" y="411"/>
                    </a:lnTo>
                    <a:cubicBezTo>
                      <a:pt x="1316" y="305"/>
                      <a:pt x="1303" y="199"/>
                      <a:pt x="1303" y="199"/>
                    </a:cubicBezTo>
                    <a:cubicBezTo>
                      <a:pt x="1303" y="199"/>
                      <a:pt x="1290" y="108"/>
                      <a:pt x="1251" y="69"/>
                    </a:cubicBezTo>
                  </a:path>
                </a:pathLst>
              </a:custGeom>
              <a:solidFill>
                <a:srgbClr val="D5172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4" name="Freeform 3">
                <a:hlinkClick r:id="rId6"/>
                <a:extLst>
                  <a:ext uri="{FF2B5EF4-FFF2-40B4-BE49-F238E27FC236}">
                    <a16:creationId xmlns:a16="http://schemas.microsoft.com/office/drawing/2014/main" id="{2EB246B2-0C25-404D-8AA7-88BF53B67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270" y="5433644"/>
                <a:ext cx="229952" cy="166782"/>
              </a:xfrm>
              <a:custGeom>
                <a:avLst/>
                <a:gdLst>
                  <a:gd name="T0" fmla="*/ 199 w 826"/>
                  <a:gd name="T1" fmla="*/ 352 h 603"/>
                  <a:gd name="T2" fmla="*/ 309 w 826"/>
                  <a:gd name="T3" fmla="*/ 0 h 603"/>
                  <a:gd name="T4" fmla="*/ 216 w 826"/>
                  <a:gd name="T5" fmla="*/ 0 h 603"/>
                  <a:gd name="T6" fmla="*/ 155 w 826"/>
                  <a:gd name="T7" fmla="*/ 232 h 603"/>
                  <a:gd name="T8" fmla="*/ 93 w 826"/>
                  <a:gd name="T9" fmla="*/ 0 h 603"/>
                  <a:gd name="T10" fmla="*/ 0 w 826"/>
                  <a:gd name="T11" fmla="*/ 0 h 603"/>
                  <a:gd name="T12" fmla="*/ 111 w 826"/>
                  <a:gd name="T13" fmla="*/ 352 h 603"/>
                  <a:gd name="T14" fmla="*/ 111 w 826"/>
                  <a:gd name="T15" fmla="*/ 595 h 603"/>
                  <a:gd name="T16" fmla="*/ 199 w 826"/>
                  <a:gd name="T17" fmla="*/ 595 h 603"/>
                  <a:gd name="T18" fmla="*/ 199 w 826"/>
                  <a:gd name="T19" fmla="*/ 352 h 603"/>
                  <a:gd name="T20" fmla="*/ 446 w 826"/>
                  <a:gd name="T21" fmla="*/ 462 h 603"/>
                  <a:gd name="T22" fmla="*/ 410 w 826"/>
                  <a:gd name="T23" fmla="*/ 528 h 603"/>
                  <a:gd name="T24" fmla="*/ 375 w 826"/>
                  <a:gd name="T25" fmla="*/ 462 h 603"/>
                  <a:gd name="T26" fmla="*/ 375 w 826"/>
                  <a:gd name="T27" fmla="*/ 286 h 603"/>
                  <a:gd name="T28" fmla="*/ 410 w 826"/>
                  <a:gd name="T29" fmla="*/ 221 h 603"/>
                  <a:gd name="T30" fmla="*/ 446 w 826"/>
                  <a:gd name="T31" fmla="*/ 286 h 603"/>
                  <a:gd name="T32" fmla="*/ 446 w 826"/>
                  <a:gd name="T33" fmla="*/ 462 h 603"/>
                  <a:gd name="T34" fmla="*/ 529 w 826"/>
                  <a:gd name="T35" fmla="*/ 454 h 603"/>
                  <a:gd name="T36" fmla="*/ 529 w 826"/>
                  <a:gd name="T37" fmla="*/ 295 h 603"/>
                  <a:gd name="T38" fmla="*/ 503 w 826"/>
                  <a:gd name="T39" fmla="*/ 189 h 603"/>
                  <a:gd name="T40" fmla="*/ 410 w 826"/>
                  <a:gd name="T41" fmla="*/ 146 h 603"/>
                  <a:gd name="T42" fmla="*/ 318 w 826"/>
                  <a:gd name="T43" fmla="*/ 189 h 603"/>
                  <a:gd name="T44" fmla="*/ 291 w 826"/>
                  <a:gd name="T45" fmla="*/ 295 h 603"/>
                  <a:gd name="T46" fmla="*/ 291 w 826"/>
                  <a:gd name="T47" fmla="*/ 454 h 603"/>
                  <a:gd name="T48" fmla="*/ 317 w 826"/>
                  <a:gd name="T49" fmla="*/ 556 h 603"/>
                  <a:gd name="T50" fmla="*/ 410 w 826"/>
                  <a:gd name="T51" fmla="*/ 602 h 603"/>
                  <a:gd name="T52" fmla="*/ 505 w 826"/>
                  <a:gd name="T53" fmla="*/ 556 h 603"/>
                  <a:gd name="T54" fmla="*/ 529 w 826"/>
                  <a:gd name="T55" fmla="*/ 454 h 603"/>
                  <a:gd name="T56" fmla="*/ 825 w 826"/>
                  <a:gd name="T57" fmla="*/ 595 h 603"/>
                  <a:gd name="T58" fmla="*/ 825 w 826"/>
                  <a:gd name="T59" fmla="*/ 149 h 603"/>
                  <a:gd name="T60" fmla="*/ 741 w 826"/>
                  <a:gd name="T61" fmla="*/ 149 h 603"/>
                  <a:gd name="T62" fmla="*/ 741 w 826"/>
                  <a:gd name="T63" fmla="*/ 489 h 603"/>
                  <a:gd name="T64" fmla="*/ 693 w 826"/>
                  <a:gd name="T65" fmla="*/ 528 h 603"/>
                  <a:gd name="T66" fmla="*/ 675 w 826"/>
                  <a:gd name="T67" fmla="*/ 511 h 603"/>
                  <a:gd name="T68" fmla="*/ 675 w 826"/>
                  <a:gd name="T69" fmla="*/ 480 h 603"/>
                  <a:gd name="T70" fmla="*/ 675 w 826"/>
                  <a:gd name="T71" fmla="*/ 149 h 603"/>
                  <a:gd name="T72" fmla="*/ 591 w 826"/>
                  <a:gd name="T73" fmla="*/ 149 h 603"/>
                  <a:gd name="T74" fmla="*/ 591 w 826"/>
                  <a:gd name="T75" fmla="*/ 502 h 603"/>
                  <a:gd name="T76" fmla="*/ 600 w 826"/>
                  <a:gd name="T77" fmla="*/ 567 h 603"/>
                  <a:gd name="T78" fmla="*/ 653 w 826"/>
                  <a:gd name="T79" fmla="*/ 601 h 603"/>
                  <a:gd name="T80" fmla="*/ 741 w 826"/>
                  <a:gd name="T81" fmla="*/ 546 h 603"/>
                  <a:gd name="T82" fmla="*/ 741 w 826"/>
                  <a:gd name="T83" fmla="*/ 595 h 603"/>
                  <a:gd name="T84" fmla="*/ 825 w 826"/>
                  <a:gd name="T85" fmla="*/ 595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6" h="603">
                    <a:moveTo>
                      <a:pt x="199" y="352"/>
                    </a:moveTo>
                    <a:lnTo>
                      <a:pt x="309" y="0"/>
                    </a:lnTo>
                    <a:lnTo>
                      <a:pt x="216" y="0"/>
                    </a:lnTo>
                    <a:lnTo>
                      <a:pt x="155" y="232"/>
                    </a:lnTo>
                    <a:lnTo>
                      <a:pt x="93" y="0"/>
                    </a:lnTo>
                    <a:lnTo>
                      <a:pt x="0" y="0"/>
                    </a:lnTo>
                    <a:cubicBezTo>
                      <a:pt x="19" y="55"/>
                      <a:pt x="111" y="352"/>
                      <a:pt x="111" y="352"/>
                    </a:cubicBezTo>
                    <a:lnTo>
                      <a:pt x="111" y="595"/>
                    </a:lnTo>
                    <a:lnTo>
                      <a:pt x="199" y="595"/>
                    </a:lnTo>
                    <a:lnTo>
                      <a:pt x="199" y="352"/>
                    </a:lnTo>
                    <a:close/>
                    <a:moveTo>
                      <a:pt x="446" y="462"/>
                    </a:moveTo>
                    <a:cubicBezTo>
                      <a:pt x="450" y="506"/>
                      <a:pt x="436" y="528"/>
                      <a:pt x="410" y="528"/>
                    </a:cubicBezTo>
                    <a:cubicBezTo>
                      <a:pt x="384" y="528"/>
                      <a:pt x="371" y="507"/>
                      <a:pt x="375" y="462"/>
                    </a:cubicBezTo>
                    <a:lnTo>
                      <a:pt x="375" y="286"/>
                    </a:lnTo>
                    <a:cubicBezTo>
                      <a:pt x="371" y="242"/>
                      <a:pt x="384" y="221"/>
                      <a:pt x="410" y="221"/>
                    </a:cubicBezTo>
                    <a:cubicBezTo>
                      <a:pt x="436" y="221"/>
                      <a:pt x="450" y="242"/>
                      <a:pt x="446" y="286"/>
                    </a:cubicBezTo>
                    <a:lnTo>
                      <a:pt x="446" y="462"/>
                    </a:lnTo>
                    <a:close/>
                    <a:moveTo>
                      <a:pt x="529" y="454"/>
                    </a:moveTo>
                    <a:lnTo>
                      <a:pt x="529" y="295"/>
                    </a:lnTo>
                    <a:cubicBezTo>
                      <a:pt x="529" y="247"/>
                      <a:pt x="520" y="212"/>
                      <a:pt x="503" y="189"/>
                    </a:cubicBezTo>
                    <a:cubicBezTo>
                      <a:pt x="481" y="159"/>
                      <a:pt x="446" y="146"/>
                      <a:pt x="410" y="146"/>
                    </a:cubicBezTo>
                    <a:cubicBezTo>
                      <a:pt x="370" y="146"/>
                      <a:pt x="340" y="159"/>
                      <a:pt x="318" y="189"/>
                    </a:cubicBezTo>
                    <a:cubicBezTo>
                      <a:pt x="301" y="212"/>
                      <a:pt x="291" y="248"/>
                      <a:pt x="291" y="295"/>
                    </a:cubicBezTo>
                    <a:lnTo>
                      <a:pt x="291" y="454"/>
                    </a:lnTo>
                    <a:cubicBezTo>
                      <a:pt x="291" y="501"/>
                      <a:pt x="300" y="534"/>
                      <a:pt x="317" y="556"/>
                    </a:cubicBezTo>
                    <a:cubicBezTo>
                      <a:pt x="339" y="586"/>
                      <a:pt x="375" y="602"/>
                      <a:pt x="410" y="602"/>
                    </a:cubicBezTo>
                    <a:cubicBezTo>
                      <a:pt x="446" y="602"/>
                      <a:pt x="482" y="586"/>
                      <a:pt x="505" y="556"/>
                    </a:cubicBezTo>
                    <a:cubicBezTo>
                      <a:pt x="522" y="534"/>
                      <a:pt x="529" y="501"/>
                      <a:pt x="529" y="454"/>
                    </a:cubicBezTo>
                    <a:close/>
                    <a:moveTo>
                      <a:pt x="825" y="595"/>
                    </a:moveTo>
                    <a:lnTo>
                      <a:pt x="825" y="149"/>
                    </a:lnTo>
                    <a:lnTo>
                      <a:pt x="741" y="149"/>
                    </a:lnTo>
                    <a:lnTo>
                      <a:pt x="741" y="489"/>
                    </a:lnTo>
                    <a:cubicBezTo>
                      <a:pt x="723" y="514"/>
                      <a:pt x="709" y="528"/>
                      <a:pt x="693" y="528"/>
                    </a:cubicBezTo>
                    <a:cubicBezTo>
                      <a:pt x="682" y="528"/>
                      <a:pt x="677" y="523"/>
                      <a:pt x="675" y="511"/>
                    </a:cubicBezTo>
                    <a:lnTo>
                      <a:pt x="675" y="480"/>
                    </a:lnTo>
                    <a:lnTo>
                      <a:pt x="675" y="149"/>
                    </a:lnTo>
                    <a:lnTo>
                      <a:pt x="591" y="149"/>
                    </a:lnTo>
                    <a:lnTo>
                      <a:pt x="591" y="502"/>
                    </a:lnTo>
                    <a:cubicBezTo>
                      <a:pt x="591" y="533"/>
                      <a:pt x="595" y="553"/>
                      <a:pt x="600" y="567"/>
                    </a:cubicBezTo>
                    <a:cubicBezTo>
                      <a:pt x="609" y="589"/>
                      <a:pt x="627" y="601"/>
                      <a:pt x="653" y="601"/>
                    </a:cubicBezTo>
                    <a:cubicBezTo>
                      <a:pt x="682" y="601"/>
                      <a:pt x="709" y="583"/>
                      <a:pt x="741" y="546"/>
                    </a:cubicBezTo>
                    <a:lnTo>
                      <a:pt x="741" y="595"/>
                    </a:lnTo>
                    <a:lnTo>
                      <a:pt x="825" y="595"/>
                    </a:lnTo>
                    <a:close/>
                  </a:path>
                </a:pathLst>
              </a:custGeom>
              <a:solidFill>
                <a:srgbClr val="1A1A1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id="{2C324DE5-AD95-4FFE-9C87-2752719472C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767409" y="5434862"/>
                <a:ext cx="306191" cy="165564"/>
              </a:xfrm>
              <a:custGeom>
                <a:avLst/>
                <a:gdLst>
                  <a:gd name="T0" fmla="*/ 278 w 1099"/>
                  <a:gd name="T1" fmla="*/ 84 h 598"/>
                  <a:gd name="T2" fmla="*/ 0 w 1099"/>
                  <a:gd name="T3" fmla="*/ 0 h 598"/>
                  <a:gd name="T4" fmla="*/ 93 w 1099"/>
                  <a:gd name="T5" fmla="*/ 84 h 598"/>
                  <a:gd name="T6" fmla="*/ 181 w 1099"/>
                  <a:gd name="T7" fmla="*/ 591 h 598"/>
                  <a:gd name="T8" fmla="*/ 415 w 1099"/>
                  <a:gd name="T9" fmla="*/ 591 h 598"/>
                  <a:gd name="T10" fmla="*/ 498 w 1099"/>
                  <a:gd name="T11" fmla="*/ 150 h 598"/>
                  <a:gd name="T12" fmla="*/ 415 w 1099"/>
                  <a:gd name="T13" fmla="*/ 485 h 598"/>
                  <a:gd name="T14" fmla="*/ 348 w 1099"/>
                  <a:gd name="T15" fmla="*/ 507 h 598"/>
                  <a:gd name="T16" fmla="*/ 348 w 1099"/>
                  <a:gd name="T17" fmla="*/ 150 h 598"/>
                  <a:gd name="T18" fmla="*/ 265 w 1099"/>
                  <a:gd name="T19" fmla="*/ 498 h 598"/>
                  <a:gd name="T20" fmla="*/ 327 w 1099"/>
                  <a:gd name="T21" fmla="*/ 597 h 598"/>
                  <a:gd name="T22" fmla="*/ 415 w 1099"/>
                  <a:gd name="T23" fmla="*/ 591 h 598"/>
                  <a:gd name="T24" fmla="*/ 685 w 1099"/>
                  <a:gd name="T25" fmla="*/ 524 h 598"/>
                  <a:gd name="T26" fmla="*/ 644 w 1099"/>
                  <a:gd name="T27" fmla="*/ 236 h 598"/>
                  <a:gd name="T28" fmla="*/ 719 w 1099"/>
                  <a:gd name="T29" fmla="*/ 273 h 598"/>
                  <a:gd name="T30" fmla="*/ 803 w 1099"/>
                  <a:gd name="T31" fmla="*/ 458 h 598"/>
                  <a:gd name="T32" fmla="*/ 792 w 1099"/>
                  <a:gd name="T33" fmla="*/ 194 h 598"/>
                  <a:gd name="T34" fmla="*/ 644 w 1099"/>
                  <a:gd name="T35" fmla="*/ 193 h 598"/>
                  <a:gd name="T36" fmla="*/ 564 w 1099"/>
                  <a:gd name="T37" fmla="*/ 0 h 598"/>
                  <a:gd name="T38" fmla="*/ 644 w 1099"/>
                  <a:gd name="T39" fmla="*/ 591 h 598"/>
                  <a:gd name="T40" fmla="*/ 728 w 1099"/>
                  <a:gd name="T41" fmla="*/ 596 h 598"/>
                  <a:gd name="T42" fmla="*/ 803 w 1099"/>
                  <a:gd name="T43" fmla="*/ 458 h 598"/>
                  <a:gd name="T44" fmla="*/ 939 w 1099"/>
                  <a:gd name="T45" fmla="*/ 317 h 598"/>
                  <a:gd name="T46" fmla="*/ 977 w 1099"/>
                  <a:gd name="T47" fmla="*/ 216 h 598"/>
                  <a:gd name="T48" fmla="*/ 1014 w 1099"/>
                  <a:gd name="T49" fmla="*/ 317 h 598"/>
                  <a:gd name="T50" fmla="*/ 1098 w 1099"/>
                  <a:gd name="T51" fmla="*/ 293 h 598"/>
                  <a:gd name="T52" fmla="*/ 978 w 1099"/>
                  <a:gd name="T53" fmla="*/ 143 h 598"/>
                  <a:gd name="T54" fmla="*/ 855 w 1099"/>
                  <a:gd name="T55" fmla="*/ 295 h 598"/>
                  <a:gd name="T56" fmla="*/ 883 w 1099"/>
                  <a:gd name="T57" fmla="*/ 551 h 598"/>
                  <a:gd name="T58" fmla="*/ 1076 w 1099"/>
                  <a:gd name="T59" fmla="*/ 549 h 598"/>
                  <a:gd name="T60" fmla="*/ 1098 w 1099"/>
                  <a:gd name="T61" fmla="*/ 449 h 598"/>
                  <a:gd name="T62" fmla="*/ 1014 w 1099"/>
                  <a:gd name="T63" fmla="*/ 436 h 598"/>
                  <a:gd name="T64" fmla="*/ 978 w 1099"/>
                  <a:gd name="T65" fmla="*/ 524 h 598"/>
                  <a:gd name="T66" fmla="*/ 939 w 1099"/>
                  <a:gd name="T67" fmla="*/ 384 h 598"/>
                  <a:gd name="T68" fmla="*/ 1098 w 1099"/>
                  <a:gd name="T69" fmla="*/ 38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9" h="598">
                    <a:moveTo>
                      <a:pt x="181" y="84"/>
                    </a:moveTo>
                    <a:lnTo>
                      <a:pt x="278" y="84"/>
                    </a:lnTo>
                    <a:lnTo>
                      <a:pt x="27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93" y="84"/>
                    </a:lnTo>
                    <a:lnTo>
                      <a:pt x="93" y="591"/>
                    </a:lnTo>
                    <a:lnTo>
                      <a:pt x="181" y="591"/>
                    </a:lnTo>
                    <a:lnTo>
                      <a:pt x="181" y="84"/>
                    </a:lnTo>
                    <a:close/>
                    <a:moveTo>
                      <a:pt x="415" y="591"/>
                    </a:moveTo>
                    <a:lnTo>
                      <a:pt x="498" y="591"/>
                    </a:lnTo>
                    <a:lnTo>
                      <a:pt x="498" y="150"/>
                    </a:lnTo>
                    <a:lnTo>
                      <a:pt x="415" y="150"/>
                    </a:lnTo>
                    <a:lnTo>
                      <a:pt x="415" y="485"/>
                    </a:lnTo>
                    <a:cubicBezTo>
                      <a:pt x="397" y="510"/>
                      <a:pt x="382" y="524"/>
                      <a:pt x="366" y="524"/>
                    </a:cubicBezTo>
                    <a:cubicBezTo>
                      <a:pt x="356" y="524"/>
                      <a:pt x="350" y="519"/>
                      <a:pt x="348" y="507"/>
                    </a:cubicBezTo>
                    <a:lnTo>
                      <a:pt x="348" y="476"/>
                    </a:lnTo>
                    <a:lnTo>
                      <a:pt x="348" y="150"/>
                    </a:lnTo>
                    <a:lnTo>
                      <a:pt x="265" y="150"/>
                    </a:lnTo>
                    <a:lnTo>
                      <a:pt x="265" y="498"/>
                    </a:lnTo>
                    <a:cubicBezTo>
                      <a:pt x="265" y="529"/>
                      <a:pt x="269" y="550"/>
                      <a:pt x="274" y="563"/>
                    </a:cubicBezTo>
                    <a:cubicBezTo>
                      <a:pt x="283" y="585"/>
                      <a:pt x="301" y="597"/>
                      <a:pt x="327" y="597"/>
                    </a:cubicBezTo>
                    <a:cubicBezTo>
                      <a:pt x="356" y="597"/>
                      <a:pt x="383" y="579"/>
                      <a:pt x="415" y="542"/>
                    </a:cubicBezTo>
                    <a:lnTo>
                      <a:pt x="415" y="591"/>
                    </a:lnTo>
                    <a:close/>
                    <a:moveTo>
                      <a:pt x="719" y="463"/>
                    </a:moveTo>
                    <a:cubicBezTo>
                      <a:pt x="719" y="507"/>
                      <a:pt x="708" y="524"/>
                      <a:pt x="685" y="524"/>
                    </a:cubicBezTo>
                    <a:cubicBezTo>
                      <a:pt x="672" y="524"/>
                      <a:pt x="657" y="517"/>
                      <a:pt x="644" y="504"/>
                    </a:cubicBezTo>
                    <a:lnTo>
                      <a:pt x="644" y="236"/>
                    </a:lnTo>
                    <a:cubicBezTo>
                      <a:pt x="657" y="223"/>
                      <a:pt x="672" y="216"/>
                      <a:pt x="685" y="216"/>
                    </a:cubicBezTo>
                    <a:cubicBezTo>
                      <a:pt x="708" y="216"/>
                      <a:pt x="719" y="229"/>
                      <a:pt x="719" y="273"/>
                    </a:cubicBezTo>
                    <a:lnTo>
                      <a:pt x="719" y="463"/>
                    </a:lnTo>
                    <a:close/>
                    <a:moveTo>
                      <a:pt x="803" y="458"/>
                    </a:moveTo>
                    <a:lnTo>
                      <a:pt x="803" y="282"/>
                    </a:lnTo>
                    <a:cubicBezTo>
                      <a:pt x="803" y="240"/>
                      <a:pt x="797" y="212"/>
                      <a:pt x="792" y="194"/>
                    </a:cubicBezTo>
                    <a:cubicBezTo>
                      <a:pt x="781" y="161"/>
                      <a:pt x="760" y="143"/>
                      <a:pt x="728" y="143"/>
                    </a:cubicBezTo>
                    <a:cubicBezTo>
                      <a:pt x="699" y="143"/>
                      <a:pt x="670" y="161"/>
                      <a:pt x="644" y="193"/>
                    </a:cubicBezTo>
                    <a:lnTo>
                      <a:pt x="644" y="0"/>
                    </a:lnTo>
                    <a:lnTo>
                      <a:pt x="564" y="0"/>
                    </a:lnTo>
                    <a:lnTo>
                      <a:pt x="564" y="591"/>
                    </a:lnTo>
                    <a:lnTo>
                      <a:pt x="644" y="591"/>
                    </a:lnTo>
                    <a:lnTo>
                      <a:pt x="644" y="546"/>
                    </a:lnTo>
                    <a:cubicBezTo>
                      <a:pt x="671" y="579"/>
                      <a:pt x="700" y="596"/>
                      <a:pt x="728" y="596"/>
                    </a:cubicBezTo>
                    <a:cubicBezTo>
                      <a:pt x="760" y="596"/>
                      <a:pt x="783" y="579"/>
                      <a:pt x="794" y="547"/>
                    </a:cubicBezTo>
                    <a:cubicBezTo>
                      <a:pt x="799" y="528"/>
                      <a:pt x="803" y="499"/>
                      <a:pt x="803" y="458"/>
                    </a:cubicBezTo>
                    <a:close/>
                    <a:moveTo>
                      <a:pt x="1014" y="317"/>
                    </a:moveTo>
                    <a:lnTo>
                      <a:pt x="939" y="317"/>
                    </a:lnTo>
                    <a:lnTo>
                      <a:pt x="939" y="269"/>
                    </a:lnTo>
                    <a:cubicBezTo>
                      <a:pt x="939" y="227"/>
                      <a:pt x="951" y="216"/>
                      <a:pt x="977" y="216"/>
                    </a:cubicBezTo>
                    <a:cubicBezTo>
                      <a:pt x="1004" y="216"/>
                      <a:pt x="1014" y="229"/>
                      <a:pt x="1014" y="269"/>
                    </a:cubicBezTo>
                    <a:lnTo>
                      <a:pt x="1014" y="317"/>
                    </a:lnTo>
                    <a:close/>
                    <a:moveTo>
                      <a:pt x="1098" y="383"/>
                    </a:moveTo>
                    <a:lnTo>
                      <a:pt x="1098" y="293"/>
                    </a:lnTo>
                    <a:cubicBezTo>
                      <a:pt x="1098" y="246"/>
                      <a:pt x="1089" y="212"/>
                      <a:pt x="1072" y="190"/>
                    </a:cubicBezTo>
                    <a:cubicBezTo>
                      <a:pt x="1050" y="159"/>
                      <a:pt x="1018" y="143"/>
                      <a:pt x="978" y="143"/>
                    </a:cubicBezTo>
                    <a:cubicBezTo>
                      <a:pt x="937" y="143"/>
                      <a:pt x="905" y="159"/>
                      <a:pt x="882" y="190"/>
                    </a:cubicBezTo>
                    <a:cubicBezTo>
                      <a:pt x="865" y="212"/>
                      <a:pt x="855" y="248"/>
                      <a:pt x="855" y="295"/>
                    </a:cubicBezTo>
                    <a:lnTo>
                      <a:pt x="855" y="450"/>
                    </a:lnTo>
                    <a:cubicBezTo>
                      <a:pt x="855" y="496"/>
                      <a:pt x="866" y="529"/>
                      <a:pt x="883" y="551"/>
                    </a:cubicBezTo>
                    <a:cubicBezTo>
                      <a:pt x="906" y="581"/>
                      <a:pt x="938" y="596"/>
                      <a:pt x="980" y="596"/>
                    </a:cubicBezTo>
                    <a:cubicBezTo>
                      <a:pt x="1022" y="596"/>
                      <a:pt x="1054" y="581"/>
                      <a:pt x="1076" y="549"/>
                    </a:cubicBezTo>
                    <a:cubicBezTo>
                      <a:pt x="1086" y="535"/>
                      <a:pt x="1092" y="519"/>
                      <a:pt x="1095" y="501"/>
                    </a:cubicBezTo>
                    <a:cubicBezTo>
                      <a:pt x="1096" y="493"/>
                      <a:pt x="1098" y="475"/>
                      <a:pt x="1098" y="449"/>
                    </a:cubicBezTo>
                    <a:lnTo>
                      <a:pt x="1098" y="436"/>
                    </a:lnTo>
                    <a:lnTo>
                      <a:pt x="1014" y="436"/>
                    </a:lnTo>
                    <a:cubicBezTo>
                      <a:pt x="1014" y="468"/>
                      <a:pt x="1014" y="488"/>
                      <a:pt x="1014" y="492"/>
                    </a:cubicBezTo>
                    <a:cubicBezTo>
                      <a:pt x="1009" y="513"/>
                      <a:pt x="998" y="524"/>
                      <a:pt x="978" y="524"/>
                    </a:cubicBezTo>
                    <a:cubicBezTo>
                      <a:pt x="951" y="524"/>
                      <a:pt x="939" y="503"/>
                      <a:pt x="939" y="463"/>
                    </a:cubicBezTo>
                    <a:lnTo>
                      <a:pt x="939" y="384"/>
                    </a:lnTo>
                    <a:lnTo>
                      <a:pt x="1098" y="384"/>
                    </a:lnTo>
                    <a:lnTo>
                      <a:pt x="1098" y="3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27" name="Ryhmä 26">
              <a:extLst>
                <a:ext uri="{FF2B5EF4-FFF2-40B4-BE49-F238E27FC236}">
                  <a16:creationId xmlns:a16="http://schemas.microsoft.com/office/drawing/2014/main" id="{DE4E00DD-D57C-41A1-9BF4-CC13CB488313}"/>
                </a:ext>
              </a:extLst>
            </p:cNvPr>
            <p:cNvGrpSpPr/>
            <p:nvPr/>
          </p:nvGrpSpPr>
          <p:grpSpPr>
            <a:xfrm>
              <a:off x="7997096" y="5354513"/>
              <a:ext cx="330785" cy="329912"/>
              <a:chOff x="7997096" y="5354513"/>
              <a:chExt cx="330785" cy="329912"/>
            </a:xfrm>
          </p:grpSpPr>
          <p:sp>
            <p:nvSpPr>
              <p:cNvPr id="31" name="Freeform 5">
                <a:hlinkClick r:id="rId7"/>
                <a:extLst>
                  <a:ext uri="{FF2B5EF4-FFF2-40B4-BE49-F238E27FC236}">
                    <a16:creationId xmlns:a16="http://schemas.microsoft.com/office/drawing/2014/main" id="{CF8978EF-0B7A-4894-A423-C44C89D5F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7096" y="5354513"/>
                <a:ext cx="330785" cy="329912"/>
              </a:xfrm>
              <a:custGeom>
                <a:avLst/>
                <a:gdLst>
                  <a:gd name="T0" fmla="*/ 0 w 1186"/>
                  <a:gd name="T1" fmla="*/ 86 h 1194"/>
                  <a:gd name="T2" fmla="*/ 87 w 1186"/>
                  <a:gd name="T3" fmla="*/ 0 h 1194"/>
                  <a:gd name="T4" fmla="*/ 1098 w 1186"/>
                  <a:gd name="T5" fmla="*/ 0 h 1194"/>
                  <a:gd name="T6" fmla="*/ 1185 w 1186"/>
                  <a:gd name="T7" fmla="*/ 86 h 1194"/>
                  <a:gd name="T8" fmla="*/ 1185 w 1186"/>
                  <a:gd name="T9" fmla="*/ 1108 h 1194"/>
                  <a:gd name="T10" fmla="*/ 1098 w 1186"/>
                  <a:gd name="T11" fmla="*/ 1193 h 1194"/>
                  <a:gd name="T12" fmla="*/ 87 w 1186"/>
                  <a:gd name="T13" fmla="*/ 1193 h 1194"/>
                  <a:gd name="T14" fmla="*/ 0 w 1186"/>
                  <a:gd name="T15" fmla="*/ 1108 h 1194"/>
                  <a:gd name="T16" fmla="*/ 0 w 1186"/>
                  <a:gd name="T17" fmla="*/ 86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6" h="1194">
                    <a:moveTo>
                      <a:pt x="0" y="86"/>
                    </a:moveTo>
                    <a:cubicBezTo>
                      <a:pt x="0" y="38"/>
                      <a:pt x="39" y="0"/>
                      <a:pt x="87" y="0"/>
                    </a:cubicBezTo>
                    <a:lnTo>
                      <a:pt x="1098" y="0"/>
                    </a:lnTo>
                    <a:cubicBezTo>
                      <a:pt x="1146" y="0"/>
                      <a:pt x="1185" y="38"/>
                      <a:pt x="1185" y="86"/>
                    </a:cubicBezTo>
                    <a:lnTo>
                      <a:pt x="1185" y="1108"/>
                    </a:lnTo>
                    <a:cubicBezTo>
                      <a:pt x="1185" y="1155"/>
                      <a:pt x="1146" y="1193"/>
                      <a:pt x="1098" y="1193"/>
                    </a:cubicBezTo>
                    <a:lnTo>
                      <a:pt x="87" y="1193"/>
                    </a:lnTo>
                    <a:cubicBezTo>
                      <a:pt x="39" y="1193"/>
                      <a:pt x="0" y="1155"/>
                      <a:pt x="0" y="1108"/>
                    </a:cubicBezTo>
                    <a:lnTo>
                      <a:pt x="0" y="86"/>
                    </a:lnTo>
                  </a:path>
                </a:pathLst>
              </a:custGeom>
              <a:solidFill>
                <a:srgbClr val="0079A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2" name="Freeform 6">
                <a:hlinkClick r:id="rId7"/>
                <a:extLst>
                  <a:ext uri="{FF2B5EF4-FFF2-40B4-BE49-F238E27FC236}">
                    <a16:creationId xmlns:a16="http://schemas.microsoft.com/office/drawing/2014/main" id="{7EC75942-A1C7-4E0E-8FC1-C8AC0747256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8043824" y="5409295"/>
                <a:ext cx="233640" cy="220348"/>
              </a:xfrm>
              <a:custGeom>
                <a:avLst/>
                <a:gdLst>
                  <a:gd name="T0" fmla="*/ 190 w 837"/>
                  <a:gd name="T1" fmla="*/ 260 h 800"/>
                  <a:gd name="T2" fmla="*/ 11 w 837"/>
                  <a:gd name="T3" fmla="*/ 260 h 800"/>
                  <a:gd name="T4" fmla="*/ 11 w 837"/>
                  <a:gd name="T5" fmla="*/ 799 h 800"/>
                  <a:gd name="T6" fmla="*/ 190 w 837"/>
                  <a:gd name="T7" fmla="*/ 799 h 800"/>
                  <a:gd name="T8" fmla="*/ 190 w 837"/>
                  <a:gd name="T9" fmla="*/ 260 h 800"/>
                  <a:gd name="T10" fmla="*/ 102 w 837"/>
                  <a:gd name="T11" fmla="*/ 0 h 800"/>
                  <a:gd name="T12" fmla="*/ 0 w 837"/>
                  <a:gd name="T13" fmla="*/ 93 h 800"/>
                  <a:gd name="T14" fmla="*/ 99 w 837"/>
                  <a:gd name="T15" fmla="*/ 187 h 800"/>
                  <a:gd name="T16" fmla="*/ 101 w 837"/>
                  <a:gd name="T17" fmla="*/ 187 h 800"/>
                  <a:gd name="T18" fmla="*/ 202 w 837"/>
                  <a:gd name="T19" fmla="*/ 93 h 800"/>
                  <a:gd name="T20" fmla="*/ 102 w 837"/>
                  <a:gd name="T21" fmla="*/ 0 h 800"/>
                  <a:gd name="T22" fmla="*/ 836 w 837"/>
                  <a:gd name="T23" fmla="*/ 799 h 800"/>
                  <a:gd name="T24" fmla="*/ 836 w 837"/>
                  <a:gd name="T25" fmla="*/ 490 h 800"/>
                  <a:gd name="T26" fmla="*/ 630 w 837"/>
                  <a:gd name="T27" fmla="*/ 247 h 800"/>
                  <a:gd name="T28" fmla="*/ 468 w 837"/>
                  <a:gd name="T29" fmla="*/ 336 h 800"/>
                  <a:gd name="T30" fmla="*/ 468 w 837"/>
                  <a:gd name="T31" fmla="*/ 338 h 800"/>
                  <a:gd name="T32" fmla="*/ 467 w 837"/>
                  <a:gd name="T33" fmla="*/ 338 h 800"/>
                  <a:gd name="T34" fmla="*/ 468 w 837"/>
                  <a:gd name="T35" fmla="*/ 336 h 800"/>
                  <a:gd name="T36" fmla="*/ 468 w 837"/>
                  <a:gd name="T37" fmla="*/ 260 h 800"/>
                  <a:gd name="T38" fmla="*/ 289 w 837"/>
                  <a:gd name="T39" fmla="*/ 260 h 800"/>
                  <a:gd name="T40" fmla="*/ 289 w 837"/>
                  <a:gd name="T41" fmla="*/ 799 h 800"/>
                  <a:gd name="T42" fmla="*/ 468 w 837"/>
                  <a:gd name="T43" fmla="*/ 799 h 800"/>
                  <a:gd name="T44" fmla="*/ 468 w 837"/>
                  <a:gd name="T45" fmla="*/ 498 h 800"/>
                  <a:gd name="T46" fmla="*/ 474 w 837"/>
                  <a:gd name="T47" fmla="*/ 454 h 800"/>
                  <a:gd name="T48" fmla="*/ 566 w 837"/>
                  <a:gd name="T49" fmla="*/ 389 h 800"/>
                  <a:gd name="T50" fmla="*/ 657 w 837"/>
                  <a:gd name="T51" fmla="*/ 511 h 800"/>
                  <a:gd name="T52" fmla="*/ 657 w 837"/>
                  <a:gd name="T53" fmla="*/ 799 h 800"/>
                  <a:gd name="T54" fmla="*/ 836 w 837"/>
                  <a:gd name="T55" fmla="*/ 799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37" h="800">
                    <a:moveTo>
                      <a:pt x="190" y="260"/>
                    </a:moveTo>
                    <a:lnTo>
                      <a:pt x="11" y="260"/>
                    </a:lnTo>
                    <a:lnTo>
                      <a:pt x="11" y="799"/>
                    </a:lnTo>
                    <a:lnTo>
                      <a:pt x="190" y="799"/>
                    </a:lnTo>
                    <a:lnTo>
                      <a:pt x="190" y="260"/>
                    </a:lnTo>
                    <a:close/>
                    <a:moveTo>
                      <a:pt x="102" y="0"/>
                    </a:moveTo>
                    <a:cubicBezTo>
                      <a:pt x="41" y="0"/>
                      <a:pt x="0" y="41"/>
                      <a:pt x="0" y="93"/>
                    </a:cubicBezTo>
                    <a:cubicBezTo>
                      <a:pt x="0" y="145"/>
                      <a:pt x="39" y="187"/>
                      <a:pt x="99" y="187"/>
                    </a:cubicBezTo>
                    <a:lnTo>
                      <a:pt x="101" y="187"/>
                    </a:lnTo>
                    <a:cubicBezTo>
                      <a:pt x="163" y="187"/>
                      <a:pt x="202" y="145"/>
                      <a:pt x="202" y="93"/>
                    </a:cubicBezTo>
                    <a:cubicBezTo>
                      <a:pt x="201" y="41"/>
                      <a:pt x="164" y="0"/>
                      <a:pt x="102" y="0"/>
                    </a:cubicBezTo>
                    <a:close/>
                    <a:moveTo>
                      <a:pt x="836" y="799"/>
                    </a:moveTo>
                    <a:lnTo>
                      <a:pt x="836" y="490"/>
                    </a:lnTo>
                    <a:cubicBezTo>
                      <a:pt x="836" y="324"/>
                      <a:pt x="748" y="247"/>
                      <a:pt x="630" y="247"/>
                    </a:cubicBezTo>
                    <a:cubicBezTo>
                      <a:pt x="535" y="247"/>
                      <a:pt x="492" y="300"/>
                      <a:pt x="468" y="336"/>
                    </a:cubicBezTo>
                    <a:lnTo>
                      <a:pt x="468" y="338"/>
                    </a:lnTo>
                    <a:lnTo>
                      <a:pt x="467" y="338"/>
                    </a:lnTo>
                    <a:cubicBezTo>
                      <a:pt x="467" y="338"/>
                      <a:pt x="468" y="337"/>
                      <a:pt x="468" y="336"/>
                    </a:cubicBezTo>
                    <a:lnTo>
                      <a:pt x="468" y="260"/>
                    </a:lnTo>
                    <a:lnTo>
                      <a:pt x="289" y="260"/>
                    </a:lnTo>
                    <a:cubicBezTo>
                      <a:pt x="292" y="311"/>
                      <a:pt x="289" y="799"/>
                      <a:pt x="289" y="799"/>
                    </a:cubicBezTo>
                    <a:lnTo>
                      <a:pt x="468" y="799"/>
                    </a:lnTo>
                    <a:lnTo>
                      <a:pt x="468" y="498"/>
                    </a:lnTo>
                    <a:cubicBezTo>
                      <a:pt x="468" y="482"/>
                      <a:pt x="469" y="466"/>
                      <a:pt x="474" y="454"/>
                    </a:cubicBezTo>
                    <a:cubicBezTo>
                      <a:pt x="487" y="422"/>
                      <a:pt x="517" y="389"/>
                      <a:pt x="566" y="389"/>
                    </a:cubicBezTo>
                    <a:cubicBezTo>
                      <a:pt x="631" y="389"/>
                      <a:pt x="657" y="438"/>
                      <a:pt x="657" y="511"/>
                    </a:cubicBezTo>
                    <a:lnTo>
                      <a:pt x="657" y="799"/>
                    </a:lnTo>
                    <a:lnTo>
                      <a:pt x="836" y="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  <p:grpSp>
          <p:nvGrpSpPr>
            <p:cNvPr id="28" name="Ryhmä 27">
              <a:extLst>
                <a:ext uri="{FF2B5EF4-FFF2-40B4-BE49-F238E27FC236}">
                  <a16:creationId xmlns:a16="http://schemas.microsoft.com/office/drawing/2014/main" id="{D6216D73-B2AD-4F48-87AE-C38565673196}"/>
                </a:ext>
              </a:extLst>
            </p:cNvPr>
            <p:cNvGrpSpPr/>
            <p:nvPr/>
          </p:nvGrpSpPr>
          <p:grpSpPr>
            <a:xfrm>
              <a:off x="5263503" y="5354516"/>
              <a:ext cx="333245" cy="329912"/>
              <a:chOff x="5263503" y="5354516"/>
              <a:chExt cx="333245" cy="329912"/>
            </a:xfrm>
          </p:grpSpPr>
          <p:sp>
            <p:nvSpPr>
              <p:cNvPr id="29" name="Freeform 7">
                <a:hlinkClick r:id="rId8"/>
                <a:extLst>
                  <a:ext uri="{FF2B5EF4-FFF2-40B4-BE49-F238E27FC236}">
                    <a16:creationId xmlns:a16="http://schemas.microsoft.com/office/drawing/2014/main" id="{844E61AC-2F10-4155-B614-978872EB4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503" y="5354516"/>
                <a:ext cx="333245" cy="329912"/>
              </a:xfrm>
              <a:custGeom>
                <a:avLst/>
                <a:gdLst>
                  <a:gd name="T0" fmla="*/ 1127 w 1194"/>
                  <a:gd name="T1" fmla="*/ 1193 h 1194"/>
                  <a:gd name="T2" fmla="*/ 1193 w 1194"/>
                  <a:gd name="T3" fmla="*/ 1127 h 1194"/>
                  <a:gd name="T4" fmla="*/ 1193 w 1194"/>
                  <a:gd name="T5" fmla="*/ 66 h 1194"/>
                  <a:gd name="T6" fmla="*/ 1127 w 1194"/>
                  <a:gd name="T7" fmla="*/ 0 h 1194"/>
                  <a:gd name="T8" fmla="*/ 65 w 1194"/>
                  <a:gd name="T9" fmla="*/ 0 h 1194"/>
                  <a:gd name="T10" fmla="*/ 0 w 1194"/>
                  <a:gd name="T11" fmla="*/ 66 h 1194"/>
                  <a:gd name="T12" fmla="*/ 0 w 1194"/>
                  <a:gd name="T13" fmla="*/ 1127 h 1194"/>
                  <a:gd name="T14" fmla="*/ 65 w 1194"/>
                  <a:gd name="T15" fmla="*/ 1193 h 1194"/>
                  <a:gd name="T16" fmla="*/ 1127 w 1194"/>
                  <a:gd name="T17" fmla="*/ 1193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4" h="1194">
                    <a:moveTo>
                      <a:pt x="1127" y="1193"/>
                    </a:moveTo>
                    <a:cubicBezTo>
                      <a:pt x="1163" y="1193"/>
                      <a:pt x="1193" y="1164"/>
                      <a:pt x="1193" y="1127"/>
                    </a:cubicBezTo>
                    <a:lnTo>
                      <a:pt x="1193" y="66"/>
                    </a:lnTo>
                    <a:cubicBezTo>
                      <a:pt x="1193" y="29"/>
                      <a:pt x="1163" y="0"/>
                      <a:pt x="1127" y="0"/>
                    </a:cubicBezTo>
                    <a:lnTo>
                      <a:pt x="65" y="0"/>
                    </a:lnTo>
                    <a:cubicBezTo>
                      <a:pt x="29" y="0"/>
                      <a:pt x="0" y="29"/>
                      <a:pt x="0" y="66"/>
                    </a:cubicBezTo>
                    <a:lnTo>
                      <a:pt x="0" y="1127"/>
                    </a:lnTo>
                    <a:cubicBezTo>
                      <a:pt x="0" y="1164"/>
                      <a:pt x="29" y="1193"/>
                      <a:pt x="65" y="1193"/>
                    </a:cubicBezTo>
                    <a:lnTo>
                      <a:pt x="1127" y="1193"/>
                    </a:lnTo>
                  </a:path>
                </a:pathLst>
              </a:custGeom>
              <a:solidFill>
                <a:srgbClr val="39589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  <p:sp>
            <p:nvSpPr>
              <p:cNvPr id="30" name="Freeform 8">
                <a:hlinkClick r:id="rId8"/>
                <a:extLst>
                  <a:ext uri="{FF2B5EF4-FFF2-40B4-BE49-F238E27FC236}">
                    <a16:creationId xmlns:a16="http://schemas.microsoft.com/office/drawing/2014/main" id="{F56532C0-5095-47B7-AEDA-2916D6609DAB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397547" y="5403209"/>
                <a:ext cx="147563" cy="280000"/>
              </a:xfrm>
              <a:custGeom>
                <a:avLst/>
                <a:gdLst>
                  <a:gd name="T0" fmla="*/ 342 w 528"/>
                  <a:gd name="T1" fmla="*/ 1013 h 1014"/>
                  <a:gd name="T2" fmla="*/ 342 w 528"/>
                  <a:gd name="T3" fmla="*/ 551 h 1014"/>
                  <a:gd name="T4" fmla="*/ 497 w 528"/>
                  <a:gd name="T5" fmla="*/ 551 h 1014"/>
                  <a:gd name="T6" fmla="*/ 520 w 528"/>
                  <a:gd name="T7" fmla="*/ 371 h 1014"/>
                  <a:gd name="T8" fmla="*/ 342 w 528"/>
                  <a:gd name="T9" fmla="*/ 371 h 1014"/>
                  <a:gd name="T10" fmla="*/ 342 w 528"/>
                  <a:gd name="T11" fmla="*/ 256 h 1014"/>
                  <a:gd name="T12" fmla="*/ 431 w 528"/>
                  <a:gd name="T13" fmla="*/ 168 h 1014"/>
                  <a:gd name="T14" fmla="*/ 527 w 528"/>
                  <a:gd name="T15" fmla="*/ 168 h 1014"/>
                  <a:gd name="T16" fmla="*/ 527 w 528"/>
                  <a:gd name="T17" fmla="*/ 7 h 1014"/>
                  <a:gd name="T18" fmla="*/ 388 w 528"/>
                  <a:gd name="T19" fmla="*/ 0 h 1014"/>
                  <a:gd name="T20" fmla="*/ 156 w 528"/>
                  <a:gd name="T21" fmla="*/ 238 h 1014"/>
                  <a:gd name="T22" fmla="*/ 156 w 528"/>
                  <a:gd name="T23" fmla="*/ 371 h 1014"/>
                  <a:gd name="T24" fmla="*/ 0 w 528"/>
                  <a:gd name="T25" fmla="*/ 371 h 1014"/>
                  <a:gd name="T26" fmla="*/ 0 w 528"/>
                  <a:gd name="T27" fmla="*/ 551 h 1014"/>
                  <a:gd name="T28" fmla="*/ 156 w 528"/>
                  <a:gd name="T29" fmla="*/ 551 h 1014"/>
                  <a:gd name="T30" fmla="*/ 156 w 528"/>
                  <a:gd name="T31" fmla="*/ 1013 h 1014"/>
                  <a:gd name="T32" fmla="*/ 342 w 528"/>
                  <a:gd name="T33" fmla="*/ 1013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8" h="1014">
                    <a:moveTo>
                      <a:pt x="342" y="1013"/>
                    </a:moveTo>
                    <a:lnTo>
                      <a:pt x="342" y="551"/>
                    </a:lnTo>
                    <a:lnTo>
                      <a:pt x="497" y="551"/>
                    </a:lnTo>
                    <a:lnTo>
                      <a:pt x="520" y="371"/>
                    </a:lnTo>
                    <a:lnTo>
                      <a:pt x="342" y="371"/>
                    </a:lnTo>
                    <a:lnTo>
                      <a:pt x="342" y="256"/>
                    </a:lnTo>
                    <a:cubicBezTo>
                      <a:pt x="342" y="204"/>
                      <a:pt x="356" y="168"/>
                      <a:pt x="431" y="168"/>
                    </a:cubicBezTo>
                    <a:lnTo>
                      <a:pt x="527" y="168"/>
                    </a:lnTo>
                    <a:lnTo>
                      <a:pt x="527" y="7"/>
                    </a:lnTo>
                    <a:cubicBezTo>
                      <a:pt x="510" y="5"/>
                      <a:pt x="453" y="0"/>
                      <a:pt x="388" y="0"/>
                    </a:cubicBezTo>
                    <a:cubicBezTo>
                      <a:pt x="250" y="0"/>
                      <a:pt x="156" y="84"/>
                      <a:pt x="156" y="238"/>
                    </a:cubicBezTo>
                    <a:lnTo>
                      <a:pt x="156" y="371"/>
                    </a:lnTo>
                    <a:lnTo>
                      <a:pt x="0" y="371"/>
                    </a:lnTo>
                    <a:lnTo>
                      <a:pt x="0" y="551"/>
                    </a:lnTo>
                    <a:lnTo>
                      <a:pt x="156" y="551"/>
                    </a:lnTo>
                    <a:lnTo>
                      <a:pt x="156" y="1013"/>
                    </a:lnTo>
                    <a:lnTo>
                      <a:pt x="342" y="10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8134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 bwMode="black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H_logo_iso.png">
            <a:extLst>
              <a:ext uri="{FF2B5EF4-FFF2-40B4-BE49-F238E27FC236}">
                <a16:creationId xmlns:a16="http://schemas.microsoft.com/office/drawing/2014/main" id="{CEF35F58-4ECB-4559-A9F0-A019A2FD2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9" y="-117313"/>
            <a:ext cx="5979243" cy="44708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0000" y="4032000"/>
            <a:ext cx="10548000" cy="1470025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0000" y="5526000"/>
            <a:ext cx="10548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2435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 bwMode="black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H_logo_iso.png">
            <a:extLst>
              <a:ext uri="{FF2B5EF4-FFF2-40B4-BE49-F238E27FC236}">
                <a16:creationId xmlns:a16="http://schemas.microsoft.com/office/drawing/2014/main" id="{CEF35F58-4ECB-4559-A9F0-A019A2FD2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79" y="-117313"/>
            <a:ext cx="5979243" cy="44708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0000" y="4032000"/>
            <a:ext cx="10548000" cy="1470025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0000" y="5526000"/>
            <a:ext cx="10548000" cy="108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2315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36800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200" b="1"/>
            </a:lvl1pPr>
            <a:lvl2pPr marL="442800" indent="0">
              <a:buNone/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8382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771200"/>
            <a:ext cx="5384800" cy="4352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771200"/>
            <a:ext cx="5384800" cy="435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F47-BD9B-4183-954E-AEE308D47183}" type="datetime1">
              <a:rPr lang="fi-FI" smtClean="0"/>
              <a:t>25.3.2020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6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71200"/>
            <a:ext cx="5386917" cy="9377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852936"/>
            <a:ext cx="5386917" cy="32706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771200"/>
            <a:ext cx="5389033" cy="937720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852936"/>
            <a:ext cx="5389033" cy="32706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B106-F4A1-4584-B138-C4545DFAE3FF}" type="datetime1">
              <a:rPr lang="fi-FI" smtClean="0"/>
              <a:t>25.3.2020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[Esitys, Esittäjän 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63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lakulma.png">
            <a:extLst>
              <a:ext uri="{FF2B5EF4-FFF2-40B4-BE49-F238E27FC236}">
                <a16:creationId xmlns:a16="http://schemas.microsoft.com/office/drawing/2014/main" id="{88866FEC-7BAA-468F-9F44-5501BD77082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1056"/>
            <a:ext cx="3002409" cy="1376944"/>
          </a:xfrm>
          <a:prstGeom prst="rect">
            <a:avLst/>
          </a:prstGeom>
        </p:spPr>
      </p:pic>
      <p:pic>
        <p:nvPicPr>
          <p:cNvPr id="7" name="Picture 10" descr="Ylakulma.png">
            <a:extLst>
              <a:ext uri="{FF2B5EF4-FFF2-40B4-BE49-F238E27FC236}">
                <a16:creationId xmlns:a16="http://schemas.microsoft.com/office/drawing/2014/main" id="{BDE40361-318E-4A80-BE45-0A88F4C3ACD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92" y="0"/>
            <a:ext cx="3002409" cy="137694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353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90080" y="6336000"/>
            <a:ext cx="116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A5A5B"/>
                </a:solidFill>
              </a:defRPr>
            </a:lvl1pPr>
          </a:lstStyle>
          <a:p>
            <a:fld id="{AC3D2298-7DFE-4C69-9C91-D4632A48D20B}" type="datetime1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744000" y="6336000"/>
            <a:ext cx="45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A5A5B"/>
                </a:solidFill>
              </a:defRPr>
            </a:lvl1pPr>
          </a:lstStyle>
          <a:p>
            <a:r>
              <a:rPr lang="fi-FI"/>
              <a:t>[Esitys, Esittäjän 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80000" y="6336000"/>
            <a:ext cx="63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A5A5B"/>
                </a:solidFill>
              </a:defRPr>
            </a:lvl1pPr>
          </a:lstStyle>
          <a:p>
            <a:fld id="{555576D1-30C2-43C4-8B4A-D6FCC1F068E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13" descr="Logo_fin_posa.png">
            <a:extLst>
              <a:ext uri="{FF2B5EF4-FFF2-40B4-BE49-F238E27FC236}">
                <a16:creationId xmlns:a16="http://schemas.microsoft.com/office/drawing/2014/main" id="{4A9D3D94-E1F9-44A0-A6C3-DF0E72785647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14" y="6351068"/>
            <a:ext cx="2499365" cy="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  <p:sldLayoutId id="2147483805" r:id="rId39"/>
    <p:sldLayoutId id="2147483806" r:id="rId4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5A5A5B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spcAft>
          <a:spcPts val="1600"/>
        </a:spcAft>
        <a:buSzPct val="100000"/>
        <a:buFont typeface="Wingdings" panose="05000000000000000000" pitchFamily="2" charset="2"/>
        <a:buChar char="§"/>
        <a:defRPr sz="2400" kern="1200">
          <a:solidFill>
            <a:srgbClr val="5A5A5B"/>
          </a:solidFill>
          <a:latin typeface="+mn-lt"/>
          <a:ea typeface="+mn-ea"/>
          <a:cs typeface="+mn-cs"/>
        </a:defRPr>
      </a:lvl1pPr>
      <a:lvl2pPr marL="900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kern="1200">
          <a:solidFill>
            <a:srgbClr val="5A5A5B"/>
          </a:solidFill>
          <a:latin typeface="+mn-lt"/>
          <a:ea typeface="+mn-ea"/>
          <a:cs typeface="+mn-cs"/>
        </a:defRPr>
      </a:lvl2pPr>
      <a:lvl3pPr marL="1368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3pPr>
      <a:lvl4pPr marL="1836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4pPr>
      <a:lvl5pPr marL="2268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5pPr>
      <a:lvl6pPr marL="2736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6pPr>
      <a:lvl7pPr marL="3204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7pPr>
      <a:lvl8pPr marL="3672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8pPr>
      <a:lvl9pPr marL="4140000" indent="-457200" algn="l" defTabSz="914400" rtl="0" eaLnBrk="1" latinLnBrk="0" hangingPunct="1">
        <a:spcBef>
          <a:spcPts val="24"/>
        </a:spcBef>
        <a:spcAft>
          <a:spcPts val="1600"/>
        </a:spcAft>
        <a:buClr>
          <a:srgbClr val="5A5A5B"/>
        </a:buClr>
        <a:buFont typeface="Wingdings" panose="05000000000000000000" pitchFamily="2" charset="2"/>
        <a:buChar char="§"/>
        <a:defRPr sz="2400" i="1" kern="1200">
          <a:solidFill>
            <a:srgbClr val="5A5A5B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ietopalvelut@prh.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ietopalvelut@prh.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irre.f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F2EC87-1C35-4BA0-9AC1-971E483F9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PRH XBRL – </a:t>
            </a:r>
            <a:r>
              <a:rPr lang="fi-FI" dirty="0" err="1" smtClean="0"/>
              <a:t>Hands</a:t>
            </a:r>
            <a:r>
              <a:rPr lang="fi-FI" dirty="0" smtClean="0"/>
              <a:t> on-tilaisuus 25.03.2020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CC85F7-B795-4573-B981-8AA87AF89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Tilinpäätösarkisto ja WebServices-rajapinta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304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28618A-FBB2-433D-B2D6-3A1539A1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Tilinpäätösarkisto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D5AEBB-F177-4DBD-9C23-4DE01F9D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Skannaus- ja arkistointijärjestelmä, </a:t>
            </a:r>
            <a:r>
              <a:rPr lang="fi-FI" dirty="0"/>
              <a:t>joka </a:t>
            </a:r>
            <a:r>
              <a:rPr lang="fi-FI" dirty="0" smtClean="0"/>
              <a:t>arkistoi </a:t>
            </a:r>
            <a:r>
              <a:rPr lang="fi-FI" dirty="0" err="1" smtClean="0"/>
              <a:t>PRH:lle</a:t>
            </a:r>
            <a:r>
              <a:rPr lang="fi-FI" dirty="0" smtClean="0"/>
              <a:t> toimitetut tilinpäätökset (PDF &amp; </a:t>
            </a:r>
            <a:r>
              <a:rPr lang="fi-FI" dirty="0" err="1" smtClean="0"/>
              <a:t>iXBRL</a:t>
            </a:r>
            <a:r>
              <a:rPr lang="fi-FI" dirty="0" smtClean="0"/>
              <a:t>)</a:t>
            </a:r>
          </a:p>
          <a:p>
            <a:r>
              <a:rPr lang="fi-FI" dirty="0" smtClean="0"/>
              <a:t>Saatavilla kaupparekisterin ja säätiörekisterin tilinpäätökset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 smtClean="0"/>
              <a:t>Lähitulevaisuudessa tarjolle tulee </a:t>
            </a:r>
            <a:r>
              <a:rPr lang="fi-FI" dirty="0"/>
              <a:t>myös yhdistysrekisterin </a:t>
            </a:r>
            <a:r>
              <a:rPr lang="fi-FI" dirty="0" smtClean="0"/>
              <a:t>tilinpäätökset</a:t>
            </a:r>
          </a:p>
          <a:p>
            <a:r>
              <a:rPr lang="fi-FI" dirty="0" smtClean="0"/>
              <a:t>Tilinpäätöstietoja tarjotaan järjestelmästä WebServices-rajapinnan ja massatietopalvelun kautta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1C5E27-1641-4A34-B192-C34AB53D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697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PRH:n</a:t>
            </a:r>
            <a:r>
              <a:rPr lang="fi-FI" dirty="0" smtClean="0"/>
              <a:t> tilinpäätöstietojen hakuun tarjoamat palvelut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WebServices-rajapinta</a:t>
            </a:r>
          </a:p>
          <a:p>
            <a:r>
              <a:rPr lang="fi-FI" dirty="0" smtClean="0"/>
              <a:t>2. Tilinpäätösten massatietopalvelu</a:t>
            </a:r>
          </a:p>
          <a:p>
            <a:r>
              <a:rPr lang="fi-FI" dirty="0" smtClean="0"/>
              <a:t>3. </a:t>
            </a:r>
            <a:r>
              <a:rPr lang="fi-FI" dirty="0" err="1" smtClean="0"/>
              <a:t>Virre</a:t>
            </a:r>
            <a:r>
              <a:rPr lang="fi-FI" dirty="0" smtClean="0"/>
              <a:t>-tietopalvelu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5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WebServices-rajapinta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Tarjoaa kattavat mahdollisuudet tilinpäätösten hakuun eri kriteereillä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Tärkeimpinä y-tunnukseen, diaarinumeroon ja tilikauteen liittyvät tiedot</a:t>
            </a:r>
          </a:p>
          <a:p>
            <a:r>
              <a:rPr lang="fi-FI" sz="2000" dirty="0" smtClean="0"/>
              <a:t>Kommunikointi rajapinnassa tapahtuu SOAP-viesteillä</a:t>
            </a:r>
          </a:p>
          <a:p>
            <a:r>
              <a:rPr lang="fi-FI" sz="2000" dirty="0" smtClean="0"/>
              <a:t>Tilinpäätösdokumentit palautetaan rajapinnassa base64-koodattuna</a:t>
            </a:r>
          </a:p>
          <a:p>
            <a:r>
              <a:rPr lang="fi-FI" sz="2000" dirty="0" smtClean="0"/>
              <a:t>PDF-tilinpäätösten lisäksi </a:t>
            </a:r>
            <a:r>
              <a:rPr lang="fi-FI" sz="2000" dirty="0" err="1" smtClean="0"/>
              <a:t>iXBRL</a:t>
            </a:r>
            <a:r>
              <a:rPr lang="fi-FI" sz="2000" dirty="0" smtClean="0"/>
              <a:t>-tilinpäätökset ovat saatavilla saman rajapinnan kautta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Rajapinta tarjoaa oletuksena pelkkiä PDF-tiedostoja kunnes kutsuja lähettävään toteutukseen on määritetty hakuehtoihin myös </a:t>
            </a:r>
            <a:r>
              <a:rPr lang="fi-FI" sz="2000" dirty="0" err="1" smtClean="0"/>
              <a:t>iXBRL</a:t>
            </a:r>
            <a:endParaRPr lang="fi-FI" sz="20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003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rajapinnan saa käyttöön?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Rajapinnan käyttöönotto edellyttää sopimusta </a:t>
            </a:r>
            <a:r>
              <a:rPr lang="fi-FI" sz="2000" dirty="0" err="1" smtClean="0"/>
              <a:t>PRH:n</a:t>
            </a:r>
            <a:r>
              <a:rPr lang="fi-FI" sz="2000" dirty="0" smtClean="0"/>
              <a:t> kanssa, yhteysavauksia ja käyttäjätunnusten luontia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/>
              <a:t>Käyttäjäksi pääsee ottamalla yhteyttä tietopalvelun asiakastukeen osoitteessa </a:t>
            </a:r>
            <a:r>
              <a:rPr lang="fi-FI" sz="2000" dirty="0" smtClean="0">
                <a:hlinkClick r:id="rId2"/>
              </a:rPr>
              <a:t>tietopalvelut@prh.fi</a:t>
            </a:r>
            <a:endParaRPr lang="fi-FI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Tarkempi rajapinnan käyttöohje toimitetaan myös tätä kautta</a:t>
            </a:r>
          </a:p>
          <a:p>
            <a:r>
              <a:rPr lang="fi-FI" sz="2000" dirty="0" smtClean="0"/>
              <a:t>Asiakkaan on toteutettava rajapinnan käyttöön liittyvä toiminnallisuus omaan järjestelmäänsä. PRH tarjoaa vain WebServices-rajapinnan ja testipalvelimen asiakastestausta varten.</a:t>
            </a:r>
          </a:p>
          <a:p>
            <a:r>
              <a:rPr lang="fi-FI" sz="2000" dirty="0" smtClean="0"/>
              <a:t>Yhteydet tuotantopalvelimelle avataan, kun asiakas on todennut toteutuksensa toimivaksi testiympäristössä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i-FI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346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Tilinpäätösten massatietopalvelu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Massatietopalvelun käyttöönotto edellyttää sopimusta </a:t>
            </a:r>
            <a:r>
              <a:rPr lang="fi-FI" sz="2000" dirty="0" err="1" smtClean="0"/>
              <a:t>PRH:n</a:t>
            </a:r>
            <a:r>
              <a:rPr lang="fi-FI" sz="2000" dirty="0" smtClean="0"/>
              <a:t> kanssa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/>
              <a:t>Käyttäjäksi pääsee ottamalla yhteyttä tietopalvelun asiakastukeen osoitteessa </a:t>
            </a:r>
            <a:r>
              <a:rPr lang="fi-FI" sz="2000" dirty="0" smtClean="0">
                <a:hlinkClick r:id="rId2"/>
              </a:rPr>
              <a:t>tietopalvelut@prh.fi</a:t>
            </a:r>
            <a:endParaRPr lang="fi-FI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Tarkempi massatietopalvelun kuvaus toimitetaan myös tätä kautta</a:t>
            </a:r>
          </a:p>
          <a:p>
            <a:r>
              <a:rPr lang="fi-FI" sz="2000" dirty="0" smtClean="0"/>
              <a:t>Tilinpäätösarkisto kokoaa päivittäin uudet rekisteröidyt tilinpäätökset ZIP-paketeissa </a:t>
            </a:r>
            <a:r>
              <a:rPr lang="fi-FI" sz="2000" dirty="0" err="1" smtClean="0"/>
              <a:t>PRH:n</a:t>
            </a:r>
            <a:r>
              <a:rPr lang="fi-FI" sz="2000" dirty="0" smtClean="0"/>
              <a:t> FTP-palvelimelle, mistä käyttäjät voivat ne käydä hakemassa</a:t>
            </a:r>
          </a:p>
          <a:p>
            <a:r>
              <a:rPr lang="fi-FI" sz="2000" dirty="0" smtClean="0"/>
              <a:t>PDF- ja </a:t>
            </a:r>
            <a:r>
              <a:rPr lang="fi-FI" sz="2000" dirty="0" err="1" smtClean="0"/>
              <a:t>iXBRL</a:t>
            </a:r>
            <a:r>
              <a:rPr lang="fi-FI" sz="2000" dirty="0" smtClean="0"/>
              <a:t>- tilinpäätökset kasataan erillisiin paketteihin</a:t>
            </a:r>
          </a:p>
          <a:p>
            <a:endParaRPr lang="fi-FI" sz="2000" dirty="0" smtClean="0"/>
          </a:p>
          <a:p>
            <a:pPr marL="0" indent="0">
              <a:buNone/>
            </a:pPr>
            <a:endParaRPr lang="fi-FI" dirty="0" smtClean="0"/>
          </a:p>
          <a:p>
            <a:pPr marL="442800" lvl="1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00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dirty="0" err="1" smtClean="0"/>
              <a:t>Virre</a:t>
            </a:r>
            <a:r>
              <a:rPr lang="fi-FI" dirty="0" smtClean="0"/>
              <a:t>-tietopalvelu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Kaupparekisteri- ja säätiörekisteritilinpäätöksiä voi hakea myös </a:t>
            </a:r>
            <a:r>
              <a:rPr lang="fi-FI" sz="2000" dirty="0" err="1" smtClean="0"/>
              <a:t>Virre</a:t>
            </a:r>
            <a:r>
              <a:rPr lang="fi-FI" sz="2000" dirty="0" smtClean="0"/>
              <a:t>-tietopalvelusta osoitteessa </a:t>
            </a:r>
            <a:r>
              <a:rPr lang="fi-FI" sz="2000" dirty="0" smtClean="0">
                <a:hlinkClick r:id="rId2"/>
              </a:rPr>
              <a:t>www.virre.fi</a:t>
            </a:r>
            <a:endParaRPr lang="fi-FI" sz="2000" dirty="0" smtClean="0"/>
          </a:p>
          <a:p>
            <a:r>
              <a:rPr lang="fi-FI" sz="2000" dirty="0" smtClean="0"/>
              <a:t>Helppo tapa hakea yksittäisten yhteisöjen tilinpäätöksiä</a:t>
            </a:r>
          </a:p>
          <a:p>
            <a:r>
              <a:rPr lang="fi-FI" sz="2000" dirty="0" smtClean="0"/>
              <a:t>Rekisterihaut -&gt; Tilinpäätöshaku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000" dirty="0" smtClean="0"/>
              <a:t>Hakutuloksissa näytetään niin PDF kuin </a:t>
            </a:r>
            <a:r>
              <a:rPr lang="fi-FI" sz="2000" dirty="0" err="1" smtClean="0"/>
              <a:t>iXBRL</a:t>
            </a:r>
            <a:r>
              <a:rPr lang="fi-FI" sz="2000" dirty="0" smtClean="0"/>
              <a:t>-tilinpäätöksetkin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76D1-30C2-43C4-8B4A-D6FCC1F068ED}" type="slidenum">
              <a:rPr lang="fi-FI" smtClean="0"/>
              <a:t>7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137312"/>
            <a:ext cx="9067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655352"/>
      </p:ext>
    </p:extLst>
  </p:cSld>
  <p:clrMapOvr>
    <a:masterClrMapping/>
  </p:clrMapOvr>
</p:sld>
</file>

<file path=ppt/theme/theme1.xml><?xml version="1.0" encoding="utf-8"?>
<a:theme xmlns:a="http://schemas.openxmlformats.org/drawingml/2006/main" name="Patentti- ja rekisterihallitus">
  <a:themeElements>
    <a:clrScheme name="PRH">
      <a:dk1>
        <a:srgbClr val="5A5A5B"/>
      </a:dk1>
      <a:lt1>
        <a:sysClr val="window" lastClr="FFFFFF"/>
      </a:lt1>
      <a:dk2>
        <a:srgbClr val="000000"/>
      </a:dk2>
      <a:lt2>
        <a:srgbClr val="BFBFBF"/>
      </a:lt2>
      <a:accent1>
        <a:srgbClr val="154FA4"/>
      </a:accent1>
      <a:accent2>
        <a:srgbClr val="D151A9"/>
      </a:accent2>
      <a:accent3>
        <a:srgbClr val="1CB0DA"/>
      </a:accent3>
      <a:accent4>
        <a:srgbClr val="1F3383"/>
      </a:accent4>
      <a:accent5>
        <a:srgbClr val="7F0AAA"/>
      </a:accent5>
      <a:accent6>
        <a:srgbClr val="0071B6"/>
      </a:accent6>
      <a:hlink>
        <a:srgbClr val="0072B9"/>
      </a:hlink>
      <a:folHlink>
        <a:srgbClr val="00B8D0"/>
      </a:folHlink>
    </a:clrScheme>
    <a:fontScheme name="Patenttti- ja rekisterihalli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rgbClr val="5A5A5B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H esitysmalli.potx" id="{9C491D27-0BBE-4422-A6F0-F19A2FA85E97}" vid="{F210F512-0D0F-4C37-A5E5-8CAF809B7C0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PRH_esitysmalli</Template>
  <TotalTime>154</TotalTime>
  <Words>248</Words>
  <Application>Microsoft Office PowerPoint</Application>
  <PresentationFormat>Laajakuva</PresentationFormat>
  <Paragraphs>44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Patentti- ja rekisterihallitus</vt:lpstr>
      <vt:lpstr>PRH XBRL – Hands on-tilaisuus 25.03.2020</vt:lpstr>
      <vt:lpstr>Tilinpäätösarkisto</vt:lpstr>
      <vt:lpstr>PRH:n tilinpäätöstietojen hakuun tarjoamat palvelut</vt:lpstr>
      <vt:lpstr>1. WebServices-rajapinta</vt:lpstr>
      <vt:lpstr>Kuinka rajapinnan saa käyttöön?</vt:lpstr>
      <vt:lpstr>2. Tilinpäätösten massatietopalvelu</vt:lpstr>
      <vt:lpstr>3. Virre-tietopalvelu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PRH XBRL – Hands on-tilaisuus 25.03.2020</dc:title>
  <dc:creator>Juuso Tamminen</dc:creator>
  <cp:lastModifiedBy>Juuso Tamminen</cp:lastModifiedBy>
  <cp:revision>32</cp:revision>
  <dcterms:created xsi:type="dcterms:W3CDTF">2020-03-24T10:21:49Z</dcterms:created>
  <dcterms:modified xsi:type="dcterms:W3CDTF">2020-03-25T07:00:45Z</dcterms:modified>
</cp:coreProperties>
</file>