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8" r:id="rId5"/>
    <p:sldId id="299" r:id="rId6"/>
    <p:sldId id="407" r:id="rId7"/>
    <p:sldId id="300" r:id="rId8"/>
    <p:sldId id="408" r:id="rId9"/>
    <p:sldId id="385" r:id="rId10"/>
    <p:sldId id="406" r:id="rId11"/>
    <p:sldId id="411" r:id="rId12"/>
    <p:sldId id="398" r:id="rId13"/>
    <p:sldId id="397" r:id="rId14"/>
    <p:sldId id="412" r:id="rId15"/>
    <p:sldId id="405" r:id="rId16"/>
    <p:sldId id="399" r:id="rId17"/>
    <p:sldId id="392" r:id="rId18"/>
    <p:sldId id="402" r:id="rId19"/>
  </p:sldIdLst>
  <p:sldSz cx="12192000" cy="6858000"/>
  <p:notesSz cx="6858000" cy="147637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KPMG Extralight" panose="020B0303030202040204" pitchFamily="34" charset="77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llman, Henrik" initials="SH" lastIdx="4" clrIdx="0">
    <p:extLst>
      <p:ext uri="{19B8F6BF-5375-455C-9EA6-DF929625EA0E}">
        <p15:presenceInfo xmlns:p15="http://schemas.microsoft.com/office/powerpoint/2012/main" userId="S::henrik.snellman@kpmg.fi::9bdad5ca-3a66-483e-9f9f-7048bd393f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7A1"/>
    <a:srgbClr val="43B02A"/>
    <a:srgbClr val="F7F7F7"/>
    <a:srgbClr val="007E7B"/>
    <a:srgbClr val="BC204B"/>
    <a:srgbClr val="009A44"/>
    <a:srgbClr val="442AB0"/>
    <a:srgbClr val="F68D2E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722FF-D84A-4EF3-BCEB-2326B78DD396}" v="4" dt="2020-09-22T09:24:51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590" autoAdjust="0"/>
  </p:normalViewPr>
  <p:slideViewPr>
    <p:cSldViewPr snapToGrid="0">
      <p:cViewPr varScale="1">
        <p:scale>
          <a:sx n="102" d="100"/>
          <a:sy n="102" d="100"/>
        </p:scale>
        <p:origin x="856" y="192"/>
      </p:cViewPr>
      <p:guideLst/>
    </p:cSldViewPr>
  </p:slideViewPr>
  <p:outlineViewPr>
    <p:cViewPr>
      <p:scale>
        <a:sx n="33" d="100"/>
        <a:sy n="33" d="100"/>
      </p:scale>
      <p:origin x="0" y="-1632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90513-0619-45B1-A439-A3C20F84DE8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2861423-1E22-402C-8958-06AE980200A6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100000">
              <a:srgbClr val="00338D"/>
            </a:gs>
            <a:gs pos="29000">
              <a:srgbClr val="005EB8"/>
            </a:gs>
          </a:gsLst>
          <a:lin ang="8100000" scaled="1"/>
          <a:tileRect/>
        </a:gradFill>
        <a:ln>
          <a:noFill/>
        </a:ln>
      </dgm:spPr>
      <dgm:t>
        <a:bodyPr lIns="54610" tIns="54610" rIns="54610" bIns="54610" rtlCol="0" anchor="ctr"/>
        <a:lstStyle/>
        <a:p>
          <a:pPr marL="0" algn="ctr" defTabSz="914400" rtl="0" eaLnBrk="1" latinLnBrk="0" hangingPunct="1"/>
          <a:r>
            <a:rPr lang="fi-FI" sz="1600" b="1" kern="1200" noProof="0" dirty="0">
              <a:solidFill>
                <a:prstClr val="white"/>
              </a:solidFill>
              <a:latin typeface="Arial"/>
              <a:ea typeface="+mn-ea"/>
              <a:cs typeface="+mn-cs"/>
            </a:rPr>
            <a:t>Kartoitus ja ymmärtäminen</a:t>
          </a:r>
        </a:p>
      </dgm:t>
    </dgm:pt>
    <dgm:pt modelId="{D1B82AF1-5135-4BBC-A15C-07BDB401E913}" type="parTrans" cxnId="{C876F7E0-1F33-44CC-9687-C3983360B829}">
      <dgm:prSet/>
      <dgm:spPr/>
      <dgm:t>
        <a:bodyPr/>
        <a:lstStyle/>
        <a:p>
          <a:endParaRPr lang="fi-FI" noProof="0" dirty="0"/>
        </a:p>
      </dgm:t>
    </dgm:pt>
    <dgm:pt modelId="{71288D23-8CC2-42D2-BB21-F8AD50543608}" type="sibTrans" cxnId="{C876F7E0-1F33-44CC-9687-C3983360B829}">
      <dgm:prSet/>
      <dgm:spPr>
        <a:solidFill>
          <a:srgbClr val="005EB8"/>
        </a:solidFill>
      </dgm:spPr>
      <dgm:t>
        <a:bodyPr/>
        <a:lstStyle/>
        <a:p>
          <a:endParaRPr lang="fi-FI" noProof="0" dirty="0"/>
        </a:p>
      </dgm:t>
    </dgm:pt>
    <dgm:pt modelId="{E69120F9-D9CA-4E31-89DE-0AF724D76D8A}">
      <dgm:prSet phldrT="[Text]" custT="1"/>
      <dgm:spPr>
        <a:ln>
          <a:solidFill>
            <a:srgbClr val="005EB8"/>
          </a:solidFill>
        </a:ln>
      </dgm:spPr>
      <dgm:t>
        <a:bodyPr/>
        <a:lstStyle/>
        <a:p>
          <a:pPr marL="288000" lvl="3" indent="-288000" algn="l" defTabSz="914400" rtl="0" eaLnBrk="1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Taustoitus</a:t>
          </a:r>
        </a:p>
      </dgm:t>
    </dgm:pt>
    <dgm:pt modelId="{4817F342-7E94-4575-8FDB-7F0BE12BCED8}" type="parTrans" cxnId="{7CB9AE3E-9830-444B-8465-A4DF083E6674}">
      <dgm:prSet/>
      <dgm:spPr/>
      <dgm:t>
        <a:bodyPr/>
        <a:lstStyle/>
        <a:p>
          <a:endParaRPr lang="fi-FI" noProof="0" dirty="0"/>
        </a:p>
      </dgm:t>
    </dgm:pt>
    <dgm:pt modelId="{D932107C-9F81-42FE-9A87-F46658C021B0}" type="sibTrans" cxnId="{7CB9AE3E-9830-444B-8465-A4DF083E6674}">
      <dgm:prSet/>
      <dgm:spPr/>
      <dgm:t>
        <a:bodyPr/>
        <a:lstStyle/>
        <a:p>
          <a:endParaRPr lang="fi-FI" noProof="0" dirty="0"/>
        </a:p>
      </dgm:t>
    </dgm:pt>
    <dgm:pt modelId="{6BB8C4E7-FC63-41DA-94DF-4C82407D98F5}">
      <dgm:prSet phldrT="[Text]" custT="1"/>
      <dgm:spPr>
        <a:ln>
          <a:solidFill>
            <a:srgbClr val="005EB8"/>
          </a:solidFill>
        </a:ln>
      </dgm:spPr>
      <dgm:t>
        <a:bodyPr/>
        <a:lstStyle/>
        <a:p>
          <a:pPr marL="288000" lvl="3" indent="-288000" algn="l" defTabSz="914400" rtl="0" eaLnBrk="1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Validointitarkastukset</a:t>
          </a:r>
        </a:p>
      </dgm:t>
    </dgm:pt>
    <dgm:pt modelId="{9B3A1B15-43F7-4CC1-8901-3AD2726EF709}" type="parTrans" cxnId="{FE2F6C75-3356-46AD-BDB1-E84381C83D68}">
      <dgm:prSet/>
      <dgm:spPr/>
      <dgm:t>
        <a:bodyPr/>
        <a:lstStyle/>
        <a:p>
          <a:endParaRPr lang="fi-FI" noProof="0" dirty="0"/>
        </a:p>
      </dgm:t>
    </dgm:pt>
    <dgm:pt modelId="{CB5F049A-BF92-4A0E-ADAF-137748733EA5}" type="sibTrans" cxnId="{FE2F6C75-3356-46AD-BDB1-E84381C83D68}">
      <dgm:prSet/>
      <dgm:spPr/>
      <dgm:t>
        <a:bodyPr/>
        <a:lstStyle/>
        <a:p>
          <a:endParaRPr lang="fi-FI" noProof="0" dirty="0"/>
        </a:p>
      </dgm:t>
    </dgm:pt>
    <dgm:pt modelId="{0F231A27-E7DD-402E-8238-82AB366A248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100000">
              <a:srgbClr val="00338D"/>
            </a:gs>
            <a:gs pos="29000">
              <a:srgbClr val="005EB8"/>
            </a:gs>
          </a:gsLst>
          <a:lin ang="8100000" scaled="1"/>
          <a:tileRect/>
        </a:gradFill>
        <a:ln>
          <a:noFill/>
        </a:ln>
      </dgm:spPr>
      <dgm:t>
        <a:bodyPr lIns="54610" tIns="54610" rIns="54610" bIns="54610" rtlCol="0" anchor="ctr"/>
        <a:lstStyle/>
        <a:p>
          <a:pPr marL="0" algn="ctr" defTabSz="914400" rtl="0" eaLnBrk="1" latinLnBrk="0" hangingPunct="1"/>
          <a:r>
            <a:rPr lang="fi-FI" sz="1600" b="1" kern="1200" noProof="0" dirty="0">
              <a:solidFill>
                <a:prstClr val="white"/>
              </a:solidFill>
              <a:latin typeface="Arial"/>
              <a:ea typeface="+mn-ea"/>
              <a:cs typeface="+mn-cs"/>
            </a:rPr>
            <a:t>Testaaminen</a:t>
          </a:r>
        </a:p>
      </dgm:t>
    </dgm:pt>
    <dgm:pt modelId="{4EA82B24-7101-46D9-BD01-86CB20BD197E}" type="parTrans" cxnId="{3D4FC28E-6C0D-48AE-874C-B19029C377E5}">
      <dgm:prSet/>
      <dgm:spPr/>
      <dgm:t>
        <a:bodyPr/>
        <a:lstStyle/>
        <a:p>
          <a:endParaRPr lang="fi-FI" noProof="0" dirty="0"/>
        </a:p>
      </dgm:t>
    </dgm:pt>
    <dgm:pt modelId="{1D639573-88FE-415C-B354-F2AD7BC5B3AA}" type="sibTrans" cxnId="{3D4FC28E-6C0D-48AE-874C-B19029C377E5}">
      <dgm:prSet/>
      <dgm:spPr>
        <a:solidFill>
          <a:srgbClr val="005EB8"/>
        </a:solidFill>
      </dgm:spPr>
      <dgm:t>
        <a:bodyPr/>
        <a:lstStyle/>
        <a:p>
          <a:endParaRPr lang="fi-FI" noProof="0" dirty="0"/>
        </a:p>
      </dgm:t>
    </dgm:pt>
    <dgm:pt modelId="{243231C2-2C2E-48B1-9AD9-BCAEE66B2AEC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100000">
              <a:srgbClr val="00338D"/>
            </a:gs>
            <a:gs pos="29000">
              <a:srgbClr val="005EB8"/>
            </a:gs>
          </a:gsLst>
          <a:lin ang="8100000" scaled="1"/>
          <a:tileRect/>
        </a:gradFill>
        <a:ln>
          <a:noFill/>
        </a:ln>
      </dgm:spPr>
      <dgm:t>
        <a:bodyPr lIns="54610" tIns="54610" rIns="54610" bIns="54610" rtlCol="0" anchor="ctr"/>
        <a:lstStyle/>
        <a:p>
          <a:pPr marL="0" algn="ctr" defTabSz="914400" rtl="0" eaLnBrk="1" latinLnBrk="0" hangingPunct="1"/>
          <a:r>
            <a:rPr lang="fi-FI" sz="1600" b="1" kern="1200" noProof="0" dirty="0">
              <a:solidFill>
                <a:prstClr val="white"/>
              </a:solidFill>
              <a:latin typeface="Arial"/>
              <a:ea typeface="+mn-ea"/>
              <a:cs typeface="+mn-cs"/>
            </a:rPr>
            <a:t>Johtopäätökset</a:t>
          </a:r>
        </a:p>
      </dgm:t>
    </dgm:pt>
    <dgm:pt modelId="{30977854-26CF-4F09-8152-DE5C8BFB4FC8}" type="parTrans" cxnId="{4A9D68E3-86B6-4C4A-8413-99A6123880C3}">
      <dgm:prSet/>
      <dgm:spPr/>
      <dgm:t>
        <a:bodyPr/>
        <a:lstStyle/>
        <a:p>
          <a:endParaRPr lang="fi-FI" noProof="0" dirty="0"/>
        </a:p>
      </dgm:t>
    </dgm:pt>
    <dgm:pt modelId="{AEC79383-E2C3-4CF5-B5C1-C8FDD666579A}" type="sibTrans" cxnId="{4A9D68E3-86B6-4C4A-8413-99A6123880C3}">
      <dgm:prSet/>
      <dgm:spPr/>
      <dgm:t>
        <a:bodyPr/>
        <a:lstStyle/>
        <a:p>
          <a:endParaRPr lang="fi-FI" noProof="0" dirty="0"/>
        </a:p>
      </dgm:t>
    </dgm:pt>
    <dgm:pt modelId="{992F49FB-C6DC-472E-8BD2-0CF2EC1CAD72}">
      <dgm:prSet phldrT="[Text]" custT="1"/>
      <dgm:spPr>
        <a:ln>
          <a:solidFill>
            <a:srgbClr val="005EB8"/>
          </a:solidFill>
        </a:ln>
      </dgm:spPr>
      <dgm:t>
        <a:bodyPr/>
        <a:lstStyle/>
        <a:p>
          <a:pPr marL="288000" lvl="1" indent="-288000" algn="l" defTabSz="914400" rtl="0" eaLnBrk="1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Lausunto</a:t>
          </a:r>
        </a:p>
      </dgm:t>
    </dgm:pt>
    <dgm:pt modelId="{9F093A1D-145C-4AE8-8CAB-F8AC5894907A}" type="parTrans" cxnId="{8DE6D0E8-E8C1-4FCF-857C-5580923AE85B}">
      <dgm:prSet/>
      <dgm:spPr/>
      <dgm:t>
        <a:bodyPr/>
        <a:lstStyle/>
        <a:p>
          <a:endParaRPr lang="fi-FI" noProof="0" dirty="0"/>
        </a:p>
      </dgm:t>
    </dgm:pt>
    <dgm:pt modelId="{07BEF122-C330-4AE7-94BC-5883AEC1A33E}" type="sibTrans" cxnId="{8DE6D0E8-E8C1-4FCF-857C-5580923AE85B}">
      <dgm:prSet/>
      <dgm:spPr/>
      <dgm:t>
        <a:bodyPr/>
        <a:lstStyle/>
        <a:p>
          <a:endParaRPr lang="fi-FI" noProof="0" dirty="0"/>
        </a:p>
      </dgm:t>
    </dgm:pt>
    <dgm:pt modelId="{31D1FE60-CAFA-4CB3-9F85-2A5D11CC39BC}">
      <dgm:prSet phldrT="[Text]" custT="1"/>
      <dgm:spPr>
        <a:ln>
          <a:solidFill>
            <a:srgbClr val="005EB8"/>
          </a:solidFill>
        </a:ln>
      </dgm:spPr>
      <dgm:t>
        <a:bodyPr/>
        <a:lstStyle/>
        <a:p>
          <a:pPr marL="288000" lvl="3" indent="-288000" algn="l" defTabSz="914400" rtl="0" eaLnBrk="1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Prosessin läpikäynti</a:t>
          </a:r>
        </a:p>
      </dgm:t>
    </dgm:pt>
    <dgm:pt modelId="{C77C9362-2385-4540-8E63-F28C607EB8AB}" type="parTrans" cxnId="{24E963B8-EEF8-4AD2-A306-2120F5693F8F}">
      <dgm:prSet/>
      <dgm:spPr/>
      <dgm:t>
        <a:bodyPr/>
        <a:lstStyle/>
        <a:p>
          <a:endParaRPr lang="fi-FI" noProof="0" dirty="0"/>
        </a:p>
      </dgm:t>
    </dgm:pt>
    <dgm:pt modelId="{B4C94F50-97F9-4A98-877E-60509C8B31EB}" type="sibTrans" cxnId="{24E963B8-EEF8-4AD2-A306-2120F5693F8F}">
      <dgm:prSet/>
      <dgm:spPr/>
      <dgm:t>
        <a:bodyPr/>
        <a:lstStyle/>
        <a:p>
          <a:endParaRPr lang="fi-FI" noProof="0" dirty="0"/>
        </a:p>
      </dgm:t>
    </dgm:pt>
    <dgm:pt modelId="{FD801256-9DFC-48B5-8F7C-0DDFAD3D015D}">
      <dgm:prSet phldrT="[Text]" custT="1"/>
      <dgm:spPr>
        <a:ln>
          <a:solidFill>
            <a:srgbClr val="005EB8"/>
          </a:solidFill>
        </a:ln>
      </dgm:spPr>
      <dgm:t>
        <a:bodyPr anchor="ctr"/>
        <a:lstStyle/>
        <a:p>
          <a:pPr marL="288000" indent="-288000" algn="l" defTabSz="914400" rtl="0" eaLnBrk="1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Kontrollitestaukset ja aineistotarkastus</a:t>
          </a:r>
        </a:p>
      </dgm:t>
    </dgm:pt>
    <dgm:pt modelId="{15E4D55B-03AB-4E76-9A70-53C7B52EBF17}" type="parTrans" cxnId="{AB5D1842-9EC0-45B4-804F-6AD4C9A2660E}">
      <dgm:prSet/>
      <dgm:spPr/>
      <dgm:t>
        <a:bodyPr/>
        <a:lstStyle/>
        <a:p>
          <a:endParaRPr lang="fi-FI" noProof="0" dirty="0"/>
        </a:p>
      </dgm:t>
    </dgm:pt>
    <dgm:pt modelId="{F1C27114-2A17-478C-AA68-CD4A17FC944D}" type="sibTrans" cxnId="{AB5D1842-9EC0-45B4-804F-6AD4C9A2660E}">
      <dgm:prSet/>
      <dgm:spPr/>
      <dgm:t>
        <a:bodyPr/>
        <a:lstStyle/>
        <a:p>
          <a:endParaRPr lang="fi-FI" noProof="0" dirty="0"/>
        </a:p>
      </dgm:t>
    </dgm:pt>
    <dgm:pt modelId="{F565F460-63E3-41CF-9B0F-720871EE4621}">
      <dgm:prSet phldrT="[Text]" custT="1"/>
      <dgm:spPr>
        <a:ln>
          <a:solidFill>
            <a:srgbClr val="005EB8"/>
          </a:solidFill>
        </a:ln>
      </dgm:spPr>
      <dgm:t>
        <a:bodyPr anchor="ctr"/>
        <a:lstStyle/>
        <a:p>
          <a:pPr marL="288000" indent="-288000" algn="l" defTabSz="914400" rtl="0" eaLnBrk="1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Ankkuroinnit ja merkinnät</a:t>
          </a:r>
        </a:p>
      </dgm:t>
    </dgm:pt>
    <dgm:pt modelId="{6EDDFD8B-A5B3-4B1B-BF9F-874A901C7559}" type="parTrans" cxnId="{84F57AB0-3B14-42FC-8539-25B6EEF72679}">
      <dgm:prSet/>
      <dgm:spPr/>
      <dgm:t>
        <a:bodyPr/>
        <a:lstStyle/>
        <a:p>
          <a:endParaRPr lang="fi-FI" noProof="0" dirty="0"/>
        </a:p>
      </dgm:t>
    </dgm:pt>
    <dgm:pt modelId="{DE61C054-47C9-49B4-986E-44C92F4C3A59}" type="sibTrans" cxnId="{84F57AB0-3B14-42FC-8539-25B6EEF72679}">
      <dgm:prSet/>
      <dgm:spPr/>
      <dgm:t>
        <a:bodyPr/>
        <a:lstStyle/>
        <a:p>
          <a:endParaRPr lang="fi-FI" noProof="0" dirty="0"/>
        </a:p>
      </dgm:t>
    </dgm:pt>
    <dgm:pt modelId="{176BE609-39FB-4029-8568-DA8D4485278F}">
      <dgm:prSet phldrT="[Text]" custT="1"/>
      <dgm:spPr>
        <a:ln>
          <a:solidFill>
            <a:srgbClr val="005EB8"/>
          </a:solidFill>
        </a:ln>
      </dgm:spPr>
      <dgm:t>
        <a:bodyPr/>
        <a:lstStyle/>
        <a:p>
          <a:pPr marL="504000" lvl="3" indent="-216000" algn="l" defTabSz="914400" rtl="0" eaLnBrk="1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‒"/>
          </a:pPr>
          <a:r>
            <a:rPr lang="fi-FI" sz="160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julkinen</a:t>
          </a:r>
        </a:p>
      </dgm:t>
    </dgm:pt>
    <dgm:pt modelId="{95215F19-145A-41F1-9D14-A799C84A07BF}" type="parTrans" cxnId="{F51B209C-600B-4BCA-AF47-93569E6E6710}">
      <dgm:prSet/>
      <dgm:spPr/>
      <dgm:t>
        <a:bodyPr/>
        <a:lstStyle/>
        <a:p>
          <a:endParaRPr lang="fi-FI" noProof="0" dirty="0"/>
        </a:p>
      </dgm:t>
    </dgm:pt>
    <dgm:pt modelId="{9175365D-A434-4ADF-A0B7-7FC3140B7F2B}" type="sibTrans" cxnId="{F51B209C-600B-4BCA-AF47-93569E6E6710}">
      <dgm:prSet/>
      <dgm:spPr/>
      <dgm:t>
        <a:bodyPr/>
        <a:lstStyle/>
        <a:p>
          <a:endParaRPr lang="fi-FI" noProof="0" dirty="0"/>
        </a:p>
      </dgm:t>
    </dgm:pt>
    <dgm:pt modelId="{00253C89-54C0-4A91-8E06-AFC248DAE15C}">
      <dgm:prSet phldrT="[Text]" custT="1"/>
      <dgm:spPr>
        <a:ln>
          <a:solidFill>
            <a:srgbClr val="005EB8"/>
          </a:solidFill>
        </a:ln>
      </dgm:spPr>
      <dgm:t>
        <a:bodyPr anchor="ctr"/>
        <a:lstStyle/>
        <a:p>
          <a:pPr marL="288000" indent="-288000" algn="l" defTabSz="914400" rtl="0" eaLnBrk="1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Tilinpäätöksen ja ESEF-raportointi-asiakirjan tietojen vertaaminen</a:t>
          </a:r>
        </a:p>
      </dgm:t>
    </dgm:pt>
    <dgm:pt modelId="{BF2A86DC-D178-4920-A8D7-92DAB396E5F7}" type="parTrans" cxnId="{A6531D0B-CE76-4B84-B8F4-93CF8FBDF3D5}">
      <dgm:prSet/>
      <dgm:spPr/>
      <dgm:t>
        <a:bodyPr/>
        <a:lstStyle/>
        <a:p>
          <a:endParaRPr lang="fi-FI" noProof="0" dirty="0"/>
        </a:p>
      </dgm:t>
    </dgm:pt>
    <dgm:pt modelId="{6C4BFC49-195D-4D08-A07F-C8F62E17224E}" type="sibTrans" cxnId="{A6531D0B-CE76-4B84-B8F4-93CF8FBDF3D5}">
      <dgm:prSet/>
      <dgm:spPr/>
      <dgm:t>
        <a:bodyPr/>
        <a:lstStyle/>
        <a:p>
          <a:endParaRPr lang="fi-FI" noProof="0" dirty="0"/>
        </a:p>
      </dgm:t>
    </dgm:pt>
    <dgm:pt modelId="{870015B3-80D9-407C-8C1E-A6740E07ECAE}">
      <dgm:prSet phldrT="[Text]" custT="1"/>
      <dgm:spPr>
        <a:ln>
          <a:solidFill>
            <a:srgbClr val="005EB8"/>
          </a:solidFill>
        </a:ln>
      </dgm:spPr>
      <dgm:t>
        <a:bodyPr/>
        <a:lstStyle/>
        <a:p>
          <a:pPr marL="504000" lvl="3" indent="-216000" algn="l" defTabSz="914400" rtl="0" eaLnBrk="1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‒"/>
          </a:pPr>
          <a:r>
            <a:rPr lang="fi-FI" sz="160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osaksi ESEF-raportointi-asiakirjaa</a:t>
          </a:r>
        </a:p>
      </dgm:t>
    </dgm:pt>
    <dgm:pt modelId="{5CE7651B-AAF8-479E-8885-D5EF32B883D6}" type="parTrans" cxnId="{A5C9775A-88EB-4DBE-B781-324260DCE2D4}">
      <dgm:prSet/>
      <dgm:spPr/>
      <dgm:t>
        <a:bodyPr/>
        <a:lstStyle/>
        <a:p>
          <a:endParaRPr lang="fi-FI"/>
        </a:p>
      </dgm:t>
    </dgm:pt>
    <dgm:pt modelId="{A5EE243C-7380-4552-A4BE-C7DA2534A8BC}" type="sibTrans" cxnId="{A5C9775A-88EB-4DBE-B781-324260DCE2D4}">
      <dgm:prSet/>
      <dgm:spPr/>
      <dgm:t>
        <a:bodyPr/>
        <a:lstStyle/>
        <a:p>
          <a:endParaRPr lang="fi-FI"/>
        </a:p>
      </dgm:t>
    </dgm:pt>
    <dgm:pt modelId="{1B0054AC-F23F-4FA5-AB4B-D7984237E9BC}">
      <dgm:prSet phldrT="[Text]" custT="1"/>
      <dgm:spPr>
        <a:ln>
          <a:solidFill>
            <a:srgbClr val="005EB8"/>
          </a:solidFill>
        </a:ln>
      </dgm:spPr>
      <dgm:t>
        <a:bodyPr/>
        <a:lstStyle/>
        <a:p>
          <a:pPr marL="288000" lvl="3" indent="-288000" algn="l" defTabSz="914400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Riskiarviointi</a:t>
          </a:r>
        </a:p>
      </dgm:t>
    </dgm:pt>
    <dgm:pt modelId="{443470DB-FF74-4C37-81AA-FE8BCDE7B365}" type="parTrans" cxnId="{962EAC6C-1160-4810-AC09-44352465657D}">
      <dgm:prSet/>
      <dgm:spPr/>
      <dgm:t>
        <a:bodyPr/>
        <a:lstStyle/>
        <a:p>
          <a:endParaRPr lang="fi-FI"/>
        </a:p>
      </dgm:t>
    </dgm:pt>
    <dgm:pt modelId="{EC740387-2241-4FF5-8ED8-469D76A402D9}" type="sibTrans" cxnId="{962EAC6C-1160-4810-AC09-44352465657D}">
      <dgm:prSet/>
      <dgm:spPr/>
      <dgm:t>
        <a:bodyPr/>
        <a:lstStyle/>
        <a:p>
          <a:endParaRPr lang="fi-FI"/>
        </a:p>
      </dgm:t>
    </dgm:pt>
    <dgm:pt modelId="{D937B22F-B852-4CD0-89ED-64001945DEA4}">
      <dgm:prSet phldrT="[Text]" custT="1"/>
      <dgm:spPr>
        <a:ln>
          <a:solidFill>
            <a:srgbClr val="005EB8"/>
          </a:solidFill>
        </a:ln>
      </dgm:spPr>
      <dgm:t>
        <a:bodyPr/>
        <a:lstStyle/>
        <a:p>
          <a:pPr marL="288000" lvl="3" indent="-288000" algn="l" defTabSz="914400" rtl="0" eaLnBrk="1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Olennaisuus</a:t>
          </a:r>
        </a:p>
      </dgm:t>
    </dgm:pt>
    <dgm:pt modelId="{88B1FF92-A5DD-4DE9-9514-7FF48820510A}" type="parTrans" cxnId="{40A24CBC-8FA7-4A78-A5A6-5795ED6B4D04}">
      <dgm:prSet/>
      <dgm:spPr/>
      <dgm:t>
        <a:bodyPr/>
        <a:lstStyle/>
        <a:p>
          <a:endParaRPr lang="fi-FI"/>
        </a:p>
      </dgm:t>
    </dgm:pt>
    <dgm:pt modelId="{3A1051DA-1E0E-44DD-B427-EB0FA961F645}" type="sibTrans" cxnId="{40A24CBC-8FA7-4A78-A5A6-5795ED6B4D04}">
      <dgm:prSet/>
      <dgm:spPr/>
      <dgm:t>
        <a:bodyPr/>
        <a:lstStyle/>
        <a:p>
          <a:endParaRPr lang="fi-FI"/>
        </a:p>
      </dgm:t>
    </dgm:pt>
    <dgm:pt modelId="{F45C8F64-C099-4088-B5B6-7E87A7BCB90A}" type="pres">
      <dgm:prSet presAssocID="{FFB90513-0619-45B1-A439-A3C20F84DE83}" presName="Name0" presStyleCnt="0">
        <dgm:presLayoutVars>
          <dgm:dir/>
          <dgm:animLvl val="lvl"/>
          <dgm:resizeHandles val="exact"/>
        </dgm:presLayoutVars>
      </dgm:prSet>
      <dgm:spPr/>
    </dgm:pt>
    <dgm:pt modelId="{EEA4188F-A523-4202-AAC5-DBD8C0E72A75}" type="pres">
      <dgm:prSet presAssocID="{FFB90513-0619-45B1-A439-A3C20F84DE83}" presName="tSp" presStyleCnt="0"/>
      <dgm:spPr/>
    </dgm:pt>
    <dgm:pt modelId="{F504506F-4BB7-4012-9805-B5539EE6F58B}" type="pres">
      <dgm:prSet presAssocID="{FFB90513-0619-45B1-A439-A3C20F84DE83}" presName="bSp" presStyleCnt="0"/>
      <dgm:spPr/>
    </dgm:pt>
    <dgm:pt modelId="{F3E3D269-5045-4D32-995E-A5DF2166E1B0}" type="pres">
      <dgm:prSet presAssocID="{FFB90513-0619-45B1-A439-A3C20F84DE83}" presName="process" presStyleCnt="0"/>
      <dgm:spPr/>
    </dgm:pt>
    <dgm:pt modelId="{E3801F4D-841F-4734-9DB8-C6A0EB0B2E73}" type="pres">
      <dgm:prSet presAssocID="{F2861423-1E22-402C-8958-06AE980200A6}" presName="composite1" presStyleCnt="0"/>
      <dgm:spPr/>
    </dgm:pt>
    <dgm:pt modelId="{8780F20D-4B46-4F43-B96A-7F80F2983292}" type="pres">
      <dgm:prSet presAssocID="{F2861423-1E22-402C-8958-06AE980200A6}" presName="dummyNode1" presStyleLbl="node1" presStyleIdx="0" presStyleCnt="3"/>
      <dgm:spPr/>
    </dgm:pt>
    <dgm:pt modelId="{7A38212D-446D-4DBF-8766-D08223774C92}" type="pres">
      <dgm:prSet presAssocID="{F2861423-1E22-402C-8958-06AE980200A6}" presName="childNode1" presStyleLbl="bgAcc1" presStyleIdx="0" presStyleCnt="3" custLinFactNeighborX="0">
        <dgm:presLayoutVars>
          <dgm:bulletEnabled val="1"/>
        </dgm:presLayoutVars>
      </dgm:prSet>
      <dgm:spPr/>
    </dgm:pt>
    <dgm:pt modelId="{25E36374-0EA4-4830-AF31-398C727EB909}" type="pres">
      <dgm:prSet presAssocID="{F2861423-1E22-402C-8958-06AE980200A6}" presName="childNode1tx" presStyleLbl="bgAcc1" presStyleIdx="0" presStyleCnt="3">
        <dgm:presLayoutVars>
          <dgm:bulletEnabled val="1"/>
        </dgm:presLayoutVars>
      </dgm:prSet>
      <dgm:spPr/>
    </dgm:pt>
    <dgm:pt modelId="{01C9BF70-0F73-4EA8-8E32-B8518ECE9611}" type="pres">
      <dgm:prSet presAssocID="{F2861423-1E22-402C-8958-06AE980200A6}" presName="parentNode1" presStyleLbl="node1" presStyleIdx="0" presStyleCnt="3" custLinFactNeighborY="5730">
        <dgm:presLayoutVars>
          <dgm:chMax val="1"/>
          <dgm:bulletEnabled val="1"/>
        </dgm:presLayoutVars>
      </dgm:prSet>
      <dgm:spPr>
        <a:xfrm>
          <a:off x="585258" y="3327929"/>
          <a:ext cx="2333343" cy="927893"/>
        </a:xfrm>
        <a:prstGeom prst="roundRect">
          <a:avLst>
            <a:gd name="adj" fmla="val 10000"/>
          </a:avLst>
        </a:prstGeom>
      </dgm:spPr>
    </dgm:pt>
    <dgm:pt modelId="{9FC8679A-5D2F-494F-A854-019896E74397}" type="pres">
      <dgm:prSet presAssocID="{F2861423-1E22-402C-8958-06AE980200A6}" presName="connSite1" presStyleCnt="0"/>
      <dgm:spPr/>
    </dgm:pt>
    <dgm:pt modelId="{BB26A624-AB2E-4D1E-B159-4A5EEC1E1077}" type="pres">
      <dgm:prSet presAssocID="{71288D23-8CC2-42D2-BB21-F8AD50543608}" presName="Name9" presStyleLbl="sibTrans2D1" presStyleIdx="0" presStyleCnt="2" custLinFactNeighborY="-4017"/>
      <dgm:spPr/>
    </dgm:pt>
    <dgm:pt modelId="{BD31FA71-3843-40B2-AE28-E6D92B25CB20}" type="pres">
      <dgm:prSet presAssocID="{0F231A27-E7DD-402E-8238-82AB366A2488}" presName="composite2" presStyleCnt="0"/>
      <dgm:spPr/>
    </dgm:pt>
    <dgm:pt modelId="{E344485F-E1F2-4073-B972-47FA2148D519}" type="pres">
      <dgm:prSet presAssocID="{0F231A27-E7DD-402E-8238-82AB366A2488}" presName="dummyNode2" presStyleLbl="node1" presStyleIdx="0" presStyleCnt="3"/>
      <dgm:spPr/>
    </dgm:pt>
    <dgm:pt modelId="{CC77B6DB-26E2-4101-A32A-275C234F272B}" type="pres">
      <dgm:prSet presAssocID="{0F231A27-E7DD-402E-8238-82AB366A2488}" presName="childNode2" presStyleLbl="bgAcc1" presStyleIdx="1" presStyleCnt="3" custScaleY="134252">
        <dgm:presLayoutVars>
          <dgm:bulletEnabled val="1"/>
        </dgm:presLayoutVars>
      </dgm:prSet>
      <dgm:spPr/>
    </dgm:pt>
    <dgm:pt modelId="{C0573F0D-59F0-408A-BB63-075496046B69}" type="pres">
      <dgm:prSet presAssocID="{0F231A27-E7DD-402E-8238-82AB366A2488}" presName="childNode2tx" presStyleLbl="bgAcc1" presStyleIdx="1" presStyleCnt="3">
        <dgm:presLayoutVars>
          <dgm:bulletEnabled val="1"/>
        </dgm:presLayoutVars>
      </dgm:prSet>
      <dgm:spPr/>
    </dgm:pt>
    <dgm:pt modelId="{228D3A8D-D945-4827-8350-FC911A1ACE5A}" type="pres">
      <dgm:prSet presAssocID="{0F231A27-E7DD-402E-8238-82AB366A2488}" presName="parentNode2" presStyleLbl="node1" presStyleIdx="1" presStyleCnt="3" custLinFactNeighborX="6592" custLinFactNeighborY="-24866">
        <dgm:presLayoutVars>
          <dgm:chMax val="0"/>
          <dgm:bulletEnabled val="1"/>
        </dgm:presLayoutVars>
      </dgm:prSet>
      <dgm:spPr>
        <a:xfrm>
          <a:off x="4044348" y="929465"/>
          <a:ext cx="2333343" cy="927893"/>
        </a:xfrm>
        <a:prstGeom prst="roundRect">
          <a:avLst>
            <a:gd name="adj" fmla="val 10000"/>
          </a:avLst>
        </a:prstGeom>
      </dgm:spPr>
    </dgm:pt>
    <dgm:pt modelId="{BB795F03-CE46-48F6-B532-B50DC89ACD97}" type="pres">
      <dgm:prSet presAssocID="{0F231A27-E7DD-402E-8238-82AB366A2488}" presName="connSite2" presStyleCnt="0"/>
      <dgm:spPr/>
    </dgm:pt>
    <dgm:pt modelId="{0DB9E000-481B-4878-BCD4-10E9488F3508}" type="pres">
      <dgm:prSet presAssocID="{1D639573-88FE-415C-B354-F2AD7BC5B3AA}" presName="Name18" presStyleLbl="sibTrans2D1" presStyleIdx="1" presStyleCnt="2" custLinFactNeighborX="19210" custLinFactNeighborY="15712"/>
      <dgm:spPr/>
    </dgm:pt>
    <dgm:pt modelId="{FD8F41ED-56EA-4C25-A564-8412E869C2F5}" type="pres">
      <dgm:prSet presAssocID="{243231C2-2C2E-48B1-9AD9-BCAEE66B2AEC}" presName="composite1" presStyleCnt="0"/>
      <dgm:spPr/>
    </dgm:pt>
    <dgm:pt modelId="{25F97E01-1602-49D1-91DC-52FE84499E04}" type="pres">
      <dgm:prSet presAssocID="{243231C2-2C2E-48B1-9AD9-BCAEE66B2AEC}" presName="dummyNode1" presStyleLbl="node1" presStyleIdx="1" presStyleCnt="3"/>
      <dgm:spPr/>
    </dgm:pt>
    <dgm:pt modelId="{EF29FCE2-D887-48AC-B941-AA20210F27E5}" type="pres">
      <dgm:prSet presAssocID="{243231C2-2C2E-48B1-9AD9-BCAEE66B2AEC}" presName="childNode1" presStyleLbl="bgAcc1" presStyleIdx="2" presStyleCnt="3">
        <dgm:presLayoutVars>
          <dgm:bulletEnabled val="1"/>
        </dgm:presLayoutVars>
      </dgm:prSet>
      <dgm:spPr/>
    </dgm:pt>
    <dgm:pt modelId="{410CFD63-7ABD-4D4C-A4C0-3BD8A94EFF69}" type="pres">
      <dgm:prSet presAssocID="{243231C2-2C2E-48B1-9AD9-BCAEE66B2AEC}" presName="childNode1tx" presStyleLbl="bgAcc1" presStyleIdx="2" presStyleCnt="3">
        <dgm:presLayoutVars>
          <dgm:bulletEnabled val="1"/>
        </dgm:presLayoutVars>
      </dgm:prSet>
      <dgm:spPr/>
    </dgm:pt>
    <dgm:pt modelId="{E6495E66-FF6C-46AC-965C-93DD980C01DB}" type="pres">
      <dgm:prSet presAssocID="{243231C2-2C2E-48B1-9AD9-BCAEE66B2AEC}" presName="parentNode1" presStyleLbl="node1" presStyleIdx="2" presStyleCnt="3" custLinFactNeighborX="31" custLinFactNeighborY="8218">
        <dgm:presLayoutVars>
          <dgm:chMax val="1"/>
          <dgm:bulletEnabled val="1"/>
        </dgm:presLayoutVars>
      </dgm:prSet>
      <dgm:spPr>
        <a:xfrm>
          <a:off x="7195809" y="3327929"/>
          <a:ext cx="2333343" cy="927893"/>
        </a:xfrm>
        <a:prstGeom prst="roundRect">
          <a:avLst>
            <a:gd name="adj" fmla="val 10000"/>
          </a:avLst>
        </a:prstGeom>
      </dgm:spPr>
    </dgm:pt>
    <dgm:pt modelId="{FFB0BFC2-45B3-4A32-84E5-D17AC4170D2C}" type="pres">
      <dgm:prSet presAssocID="{243231C2-2C2E-48B1-9AD9-BCAEE66B2AEC}" presName="connSite1" presStyleCnt="0"/>
      <dgm:spPr/>
    </dgm:pt>
  </dgm:ptLst>
  <dgm:cxnLst>
    <dgm:cxn modelId="{91621200-4AFD-4A7F-8241-1928E902B02D}" type="presOf" srcId="{E69120F9-D9CA-4E31-89DE-0AF724D76D8A}" destId="{25E36374-0EA4-4830-AF31-398C727EB909}" srcOrd="1" destOrd="1" presId="urn:microsoft.com/office/officeart/2005/8/layout/hProcess4"/>
    <dgm:cxn modelId="{A6531D0B-CE76-4B84-B8F4-93CF8FBDF3D5}" srcId="{0F231A27-E7DD-402E-8238-82AB366A2488}" destId="{00253C89-54C0-4A91-8E06-AFC248DAE15C}" srcOrd="2" destOrd="0" parTransId="{BF2A86DC-D178-4920-A8D7-92DAB396E5F7}" sibTransId="{6C4BFC49-195D-4D08-A07F-C8F62E17224E}"/>
    <dgm:cxn modelId="{9744F90B-B4A9-4904-9C47-2A57B4D9CA26}" type="presOf" srcId="{71288D23-8CC2-42D2-BB21-F8AD50543608}" destId="{BB26A624-AB2E-4D1E-B159-4A5EEC1E1077}" srcOrd="0" destOrd="0" presId="urn:microsoft.com/office/officeart/2005/8/layout/hProcess4"/>
    <dgm:cxn modelId="{7E8B7A12-A577-4EFA-A268-38DBF0AE07A1}" type="presOf" srcId="{31D1FE60-CAFA-4CB3-9F85-2A5D11CC39BC}" destId="{7A38212D-446D-4DBF-8766-D08223774C92}" srcOrd="0" destOrd="3" presId="urn:microsoft.com/office/officeart/2005/8/layout/hProcess4"/>
    <dgm:cxn modelId="{EC070531-5F76-445F-A897-820288E85E16}" type="presOf" srcId="{243231C2-2C2E-48B1-9AD9-BCAEE66B2AEC}" destId="{E6495E66-FF6C-46AC-965C-93DD980C01DB}" srcOrd="0" destOrd="0" presId="urn:microsoft.com/office/officeart/2005/8/layout/hProcess4"/>
    <dgm:cxn modelId="{CFA73237-84C8-4BF9-ACEA-8839971D4FA1}" type="presOf" srcId="{992F49FB-C6DC-472E-8BD2-0CF2EC1CAD72}" destId="{410CFD63-7ABD-4D4C-A4C0-3BD8A94EFF69}" srcOrd="1" destOrd="0" presId="urn:microsoft.com/office/officeart/2005/8/layout/hProcess4"/>
    <dgm:cxn modelId="{13816639-75CB-438F-A9C8-C82EDFD1EB5E}" type="presOf" srcId="{F565F460-63E3-41CF-9B0F-720871EE4621}" destId="{CC77B6DB-26E2-4101-A32A-275C234F272B}" srcOrd="0" destOrd="1" presId="urn:microsoft.com/office/officeart/2005/8/layout/hProcess4"/>
    <dgm:cxn modelId="{7CB9AE3E-9830-444B-8465-A4DF083E6674}" srcId="{F2861423-1E22-402C-8958-06AE980200A6}" destId="{E69120F9-D9CA-4E31-89DE-0AF724D76D8A}" srcOrd="1" destOrd="0" parTransId="{4817F342-7E94-4575-8FDB-7F0BE12BCED8}" sibTransId="{D932107C-9F81-42FE-9A87-F46658C021B0}"/>
    <dgm:cxn modelId="{98521D41-5E4A-42D8-BA1E-B6BACC0AA913}" type="presOf" srcId="{0F231A27-E7DD-402E-8238-82AB366A2488}" destId="{228D3A8D-D945-4827-8350-FC911A1ACE5A}" srcOrd="0" destOrd="0" presId="urn:microsoft.com/office/officeart/2005/8/layout/hProcess4"/>
    <dgm:cxn modelId="{AB5D1842-9EC0-45B4-804F-6AD4C9A2660E}" srcId="{0F231A27-E7DD-402E-8238-82AB366A2488}" destId="{FD801256-9DFC-48B5-8F7C-0DDFAD3D015D}" srcOrd="0" destOrd="0" parTransId="{15E4D55B-03AB-4E76-9A70-53C7B52EBF17}" sibTransId="{F1C27114-2A17-478C-AA68-CD4A17FC944D}"/>
    <dgm:cxn modelId="{FFAA9F4A-B3B6-4600-8E05-D307A00FA6C3}" type="presOf" srcId="{992F49FB-C6DC-472E-8BD2-0CF2EC1CAD72}" destId="{EF29FCE2-D887-48AC-B941-AA20210F27E5}" srcOrd="0" destOrd="0" presId="urn:microsoft.com/office/officeart/2005/8/layout/hProcess4"/>
    <dgm:cxn modelId="{10379F50-C7F6-491B-A0C0-63142E070DAE}" type="presOf" srcId="{FFB90513-0619-45B1-A439-A3C20F84DE83}" destId="{F45C8F64-C099-4088-B5B6-7E87A7BCB90A}" srcOrd="0" destOrd="0" presId="urn:microsoft.com/office/officeart/2005/8/layout/hProcess4"/>
    <dgm:cxn modelId="{14157F57-6303-4D60-8BB8-468C47D519BC}" type="presOf" srcId="{870015B3-80D9-407C-8C1E-A6740E07ECAE}" destId="{EF29FCE2-D887-48AC-B941-AA20210F27E5}" srcOrd="0" destOrd="2" presId="urn:microsoft.com/office/officeart/2005/8/layout/hProcess4"/>
    <dgm:cxn modelId="{65D32359-BB5A-46A2-98EE-277CA5475223}" type="presOf" srcId="{F2861423-1E22-402C-8958-06AE980200A6}" destId="{01C9BF70-0F73-4EA8-8E32-B8518ECE9611}" srcOrd="0" destOrd="0" presId="urn:microsoft.com/office/officeart/2005/8/layout/hProcess4"/>
    <dgm:cxn modelId="{A5C9775A-88EB-4DBE-B781-324260DCE2D4}" srcId="{992F49FB-C6DC-472E-8BD2-0CF2EC1CAD72}" destId="{870015B3-80D9-407C-8C1E-A6740E07ECAE}" srcOrd="1" destOrd="0" parTransId="{5CE7651B-AAF8-479E-8885-D5EF32B883D6}" sibTransId="{A5EE243C-7380-4552-A4BE-C7DA2534A8BC}"/>
    <dgm:cxn modelId="{3C427469-30F2-4B5D-8BAC-BC2E2892AADD}" type="presOf" srcId="{31D1FE60-CAFA-4CB3-9F85-2A5D11CC39BC}" destId="{25E36374-0EA4-4830-AF31-398C727EB909}" srcOrd="1" destOrd="3" presId="urn:microsoft.com/office/officeart/2005/8/layout/hProcess4"/>
    <dgm:cxn modelId="{962EAC6C-1160-4810-AC09-44352465657D}" srcId="{F2861423-1E22-402C-8958-06AE980200A6}" destId="{1B0054AC-F23F-4FA5-AB4B-D7984237E9BC}" srcOrd="0" destOrd="0" parTransId="{443470DB-FF74-4C37-81AA-FE8BCDE7B365}" sibTransId="{EC740387-2241-4FF5-8ED8-469D76A402D9}"/>
    <dgm:cxn modelId="{897ED66E-AF39-4199-B848-79AA4F814E1B}" type="presOf" srcId="{E69120F9-D9CA-4E31-89DE-0AF724D76D8A}" destId="{7A38212D-446D-4DBF-8766-D08223774C92}" srcOrd="0" destOrd="1" presId="urn:microsoft.com/office/officeart/2005/8/layout/hProcess4"/>
    <dgm:cxn modelId="{A0465B74-B1D4-4F67-AEA1-6E4B302DC9B3}" type="presOf" srcId="{6BB8C4E7-FC63-41DA-94DF-4C82407D98F5}" destId="{7A38212D-446D-4DBF-8766-D08223774C92}" srcOrd="0" destOrd="4" presId="urn:microsoft.com/office/officeart/2005/8/layout/hProcess4"/>
    <dgm:cxn modelId="{FE2F6C75-3356-46AD-BDB1-E84381C83D68}" srcId="{F2861423-1E22-402C-8958-06AE980200A6}" destId="{6BB8C4E7-FC63-41DA-94DF-4C82407D98F5}" srcOrd="4" destOrd="0" parTransId="{9B3A1B15-43F7-4CC1-8901-3AD2726EF709}" sibTransId="{CB5F049A-BF92-4A0E-ADAF-137748733EA5}"/>
    <dgm:cxn modelId="{05845680-67DF-4D0B-B025-4BDCA86EE2B1}" type="presOf" srcId="{6BB8C4E7-FC63-41DA-94DF-4C82407D98F5}" destId="{25E36374-0EA4-4830-AF31-398C727EB909}" srcOrd="1" destOrd="4" presId="urn:microsoft.com/office/officeart/2005/8/layout/hProcess4"/>
    <dgm:cxn modelId="{3D4FC28E-6C0D-48AE-874C-B19029C377E5}" srcId="{FFB90513-0619-45B1-A439-A3C20F84DE83}" destId="{0F231A27-E7DD-402E-8238-82AB366A2488}" srcOrd="1" destOrd="0" parTransId="{4EA82B24-7101-46D9-BD01-86CB20BD197E}" sibTransId="{1D639573-88FE-415C-B354-F2AD7BC5B3AA}"/>
    <dgm:cxn modelId="{7A869B99-E867-4571-9A7F-6D8A7F67A909}" type="presOf" srcId="{F565F460-63E3-41CF-9B0F-720871EE4621}" destId="{C0573F0D-59F0-408A-BB63-075496046B69}" srcOrd="1" destOrd="1" presId="urn:microsoft.com/office/officeart/2005/8/layout/hProcess4"/>
    <dgm:cxn modelId="{F51B209C-600B-4BCA-AF47-93569E6E6710}" srcId="{992F49FB-C6DC-472E-8BD2-0CF2EC1CAD72}" destId="{176BE609-39FB-4029-8568-DA8D4485278F}" srcOrd="0" destOrd="0" parTransId="{95215F19-145A-41F1-9D14-A799C84A07BF}" sibTransId="{9175365D-A434-4ADF-A0B7-7FC3140B7F2B}"/>
    <dgm:cxn modelId="{FB90D2A8-92CA-40C7-ABA6-DDE956AD47A9}" type="presOf" srcId="{1B0054AC-F23F-4FA5-AB4B-D7984237E9BC}" destId="{7A38212D-446D-4DBF-8766-D08223774C92}" srcOrd="0" destOrd="0" presId="urn:microsoft.com/office/officeart/2005/8/layout/hProcess4"/>
    <dgm:cxn modelId="{A004FFAC-63A2-4865-A1C1-A680D0AFDF1A}" type="presOf" srcId="{1B0054AC-F23F-4FA5-AB4B-D7984237E9BC}" destId="{25E36374-0EA4-4830-AF31-398C727EB909}" srcOrd="1" destOrd="0" presId="urn:microsoft.com/office/officeart/2005/8/layout/hProcess4"/>
    <dgm:cxn modelId="{30660EB0-FEDC-4CD5-87D8-961E394C23C7}" type="presOf" srcId="{1D639573-88FE-415C-B354-F2AD7BC5B3AA}" destId="{0DB9E000-481B-4878-BCD4-10E9488F3508}" srcOrd="0" destOrd="0" presId="urn:microsoft.com/office/officeart/2005/8/layout/hProcess4"/>
    <dgm:cxn modelId="{84F57AB0-3B14-42FC-8539-25B6EEF72679}" srcId="{0F231A27-E7DD-402E-8238-82AB366A2488}" destId="{F565F460-63E3-41CF-9B0F-720871EE4621}" srcOrd="1" destOrd="0" parTransId="{6EDDFD8B-A5B3-4B1B-BF9F-874A901C7559}" sibTransId="{DE61C054-47C9-49B4-986E-44C92F4C3A59}"/>
    <dgm:cxn modelId="{24E963B8-EEF8-4AD2-A306-2120F5693F8F}" srcId="{F2861423-1E22-402C-8958-06AE980200A6}" destId="{31D1FE60-CAFA-4CB3-9F85-2A5D11CC39BC}" srcOrd="3" destOrd="0" parTransId="{C77C9362-2385-4540-8E63-F28C607EB8AB}" sibTransId="{B4C94F50-97F9-4A98-877E-60509C8B31EB}"/>
    <dgm:cxn modelId="{40A24CBC-8FA7-4A78-A5A6-5795ED6B4D04}" srcId="{F2861423-1E22-402C-8958-06AE980200A6}" destId="{D937B22F-B852-4CD0-89ED-64001945DEA4}" srcOrd="2" destOrd="0" parTransId="{88B1FF92-A5DD-4DE9-9514-7FF48820510A}" sibTransId="{3A1051DA-1E0E-44DD-B427-EB0FA961F645}"/>
    <dgm:cxn modelId="{18DB82C8-EEFC-4421-9E7C-BD88B07C6FA4}" type="presOf" srcId="{FD801256-9DFC-48B5-8F7C-0DDFAD3D015D}" destId="{CC77B6DB-26E2-4101-A32A-275C234F272B}" srcOrd="0" destOrd="0" presId="urn:microsoft.com/office/officeart/2005/8/layout/hProcess4"/>
    <dgm:cxn modelId="{37D236CA-14A8-4CC8-8516-35745EC09396}" type="presOf" srcId="{00253C89-54C0-4A91-8E06-AFC248DAE15C}" destId="{CC77B6DB-26E2-4101-A32A-275C234F272B}" srcOrd="0" destOrd="2" presId="urn:microsoft.com/office/officeart/2005/8/layout/hProcess4"/>
    <dgm:cxn modelId="{1D3689D3-BF12-4CCA-AB74-1BE8069CA476}" type="presOf" srcId="{FD801256-9DFC-48B5-8F7C-0DDFAD3D015D}" destId="{C0573F0D-59F0-408A-BB63-075496046B69}" srcOrd="1" destOrd="0" presId="urn:microsoft.com/office/officeart/2005/8/layout/hProcess4"/>
    <dgm:cxn modelId="{72EBFDD8-0E3C-4C79-B938-2FD6A80DA97B}" type="presOf" srcId="{870015B3-80D9-407C-8C1E-A6740E07ECAE}" destId="{410CFD63-7ABD-4D4C-A4C0-3BD8A94EFF69}" srcOrd="1" destOrd="2" presId="urn:microsoft.com/office/officeart/2005/8/layout/hProcess4"/>
    <dgm:cxn modelId="{F7CABEDC-9F96-48D1-8243-266D2E7F5ABA}" type="presOf" srcId="{176BE609-39FB-4029-8568-DA8D4485278F}" destId="{EF29FCE2-D887-48AC-B941-AA20210F27E5}" srcOrd="0" destOrd="1" presId="urn:microsoft.com/office/officeart/2005/8/layout/hProcess4"/>
    <dgm:cxn modelId="{B1D4FDDE-01E8-45AB-8470-91E336599492}" type="presOf" srcId="{00253C89-54C0-4A91-8E06-AFC248DAE15C}" destId="{C0573F0D-59F0-408A-BB63-075496046B69}" srcOrd="1" destOrd="2" presId="urn:microsoft.com/office/officeart/2005/8/layout/hProcess4"/>
    <dgm:cxn modelId="{C876F7E0-1F33-44CC-9687-C3983360B829}" srcId="{FFB90513-0619-45B1-A439-A3C20F84DE83}" destId="{F2861423-1E22-402C-8958-06AE980200A6}" srcOrd="0" destOrd="0" parTransId="{D1B82AF1-5135-4BBC-A15C-07BDB401E913}" sibTransId="{71288D23-8CC2-42D2-BB21-F8AD50543608}"/>
    <dgm:cxn modelId="{4A9D68E3-86B6-4C4A-8413-99A6123880C3}" srcId="{FFB90513-0619-45B1-A439-A3C20F84DE83}" destId="{243231C2-2C2E-48B1-9AD9-BCAEE66B2AEC}" srcOrd="2" destOrd="0" parTransId="{30977854-26CF-4F09-8152-DE5C8BFB4FC8}" sibTransId="{AEC79383-E2C3-4CF5-B5C1-C8FDD666579A}"/>
    <dgm:cxn modelId="{8DE6D0E8-E8C1-4FCF-857C-5580923AE85B}" srcId="{243231C2-2C2E-48B1-9AD9-BCAEE66B2AEC}" destId="{992F49FB-C6DC-472E-8BD2-0CF2EC1CAD72}" srcOrd="0" destOrd="0" parTransId="{9F093A1D-145C-4AE8-8CAB-F8AC5894907A}" sibTransId="{07BEF122-C330-4AE7-94BC-5883AEC1A33E}"/>
    <dgm:cxn modelId="{2DE0C2EF-8C45-4977-8AD2-97E27142F400}" type="presOf" srcId="{D937B22F-B852-4CD0-89ED-64001945DEA4}" destId="{7A38212D-446D-4DBF-8766-D08223774C92}" srcOrd="0" destOrd="2" presId="urn:microsoft.com/office/officeart/2005/8/layout/hProcess4"/>
    <dgm:cxn modelId="{B636D6F2-7A90-403A-A4E6-E16A16CD69C4}" type="presOf" srcId="{176BE609-39FB-4029-8568-DA8D4485278F}" destId="{410CFD63-7ABD-4D4C-A4C0-3BD8A94EFF69}" srcOrd="1" destOrd="1" presId="urn:microsoft.com/office/officeart/2005/8/layout/hProcess4"/>
    <dgm:cxn modelId="{ED4F89FF-B5B8-424B-B845-17A63ED03B35}" type="presOf" srcId="{D937B22F-B852-4CD0-89ED-64001945DEA4}" destId="{25E36374-0EA4-4830-AF31-398C727EB909}" srcOrd="1" destOrd="2" presId="urn:microsoft.com/office/officeart/2005/8/layout/hProcess4"/>
    <dgm:cxn modelId="{A079E3C1-CDC1-4957-A66C-85493D7BD95C}" type="presParOf" srcId="{F45C8F64-C099-4088-B5B6-7E87A7BCB90A}" destId="{EEA4188F-A523-4202-AAC5-DBD8C0E72A75}" srcOrd="0" destOrd="0" presId="urn:microsoft.com/office/officeart/2005/8/layout/hProcess4"/>
    <dgm:cxn modelId="{BCF3B021-49EE-4D55-8ABA-4D5AEBA52286}" type="presParOf" srcId="{F45C8F64-C099-4088-B5B6-7E87A7BCB90A}" destId="{F504506F-4BB7-4012-9805-B5539EE6F58B}" srcOrd="1" destOrd="0" presId="urn:microsoft.com/office/officeart/2005/8/layout/hProcess4"/>
    <dgm:cxn modelId="{AE1499C3-8F48-4072-B1A0-A59D19F36998}" type="presParOf" srcId="{F45C8F64-C099-4088-B5B6-7E87A7BCB90A}" destId="{F3E3D269-5045-4D32-995E-A5DF2166E1B0}" srcOrd="2" destOrd="0" presId="urn:microsoft.com/office/officeart/2005/8/layout/hProcess4"/>
    <dgm:cxn modelId="{A2BB5A36-B906-42EE-9378-9F7A868A7F0C}" type="presParOf" srcId="{F3E3D269-5045-4D32-995E-A5DF2166E1B0}" destId="{E3801F4D-841F-4734-9DB8-C6A0EB0B2E73}" srcOrd="0" destOrd="0" presId="urn:microsoft.com/office/officeart/2005/8/layout/hProcess4"/>
    <dgm:cxn modelId="{0D064E1E-B61A-4CF4-AE91-CFFA306C7036}" type="presParOf" srcId="{E3801F4D-841F-4734-9DB8-C6A0EB0B2E73}" destId="{8780F20D-4B46-4F43-B96A-7F80F2983292}" srcOrd="0" destOrd="0" presId="urn:microsoft.com/office/officeart/2005/8/layout/hProcess4"/>
    <dgm:cxn modelId="{9187C399-9844-472F-8D20-8C264C9B410C}" type="presParOf" srcId="{E3801F4D-841F-4734-9DB8-C6A0EB0B2E73}" destId="{7A38212D-446D-4DBF-8766-D08223774C92}" srcOrd="1" destOrd="0" presId="urn:microsoft.com/office/officeart/2005/8/layout/hProcess4"/>
    <dgm:cxn modelId="{B9468781-1D49-4D81-A902-268AE42AFAAC}" type="presParOf" srcId="{E3801F4D-841F-4734-9DB8-C6A0EB0B2E73}" destId="{25E36374-0EA4-4830-AF31-398C727EB909}" srcOrd="2" destOrd="0" presId="urn:microsoft.com/office/officeart/2005/8/layout/hProcess4"/>
    <dgm:cxn modelId="{73F8B397-FCEE-49B4-94CD-2639F909C043}" type="presParOf" srcId="{E3801F4D-841F-4734-9DB8-C6A0EB0B2E73}" destId="{01C9BF70-0F73-4EA8-8E32-B8518ECE9611}" srcOrd="3" destOrd="0" presId="urn:microsoft.com/office/officeart/2005/8/layout/hProcess4"/>
    <dgm:cxn modelId="{00A9B785-2848-42D0-8019-B83DAFC3F1FD}" type="presParOf" srcId="{E3801F4D-841F-4734-9DB8-C6A0EB0B2E73}" destId="{9FC8679A-5D2F-494F-A854-019896E74397}" srcOrd="4" destOrd="0" presId="urn:microsoft.com/office/officeart/2005/8/layout/hProcess4"/>
    <dgm:cxn modelId="{832F4DDD-E606-4FB6-B6FD-5746872EF687}" type="presParOf" srcId="{F3E3D269-5045-4D32-995E-A5DF2166E1B0}" destId="{BB26A624-AB2E-4D1E-B159-4A5EEC1E1077}" srcOrd="1" destOrd="0" presId="urn:microsoft.com/office/officeart/2005/8/layout/hProcess4"/>
    <dgm:cxn modelId="{0F96D267-A6E3-4C0C-B70B-90A3ECDB8A52}" type="presParOf" srcId="{F3E3D269-5045-4D32-995E-A5DF2166E1B0}" destId="{BD31FA71-3843-40B2-AE28-E6D92B25CB20}" srcOrd="2" destOrd="0" presId="urn:microsoft.com/office/officeart/2005/8/layout/hProcess4"/>
    <dgm:cxn modelId="{2D7342A4-FA78-4EF6-A603-C82CA217C863}" type="presParOf" srcId="{BD31FA71-3843-40B2-AE28-E6D92B25CB20}" destId="{E344485F-E1F2-4073-B972-47FA2148D519}" srcOrd="0" destOrd="0" presId="urn:microsoft.com/office/officeart/2005/8/layout/hProcess4"/>
    <dgm:cxn modelId="{1831FF35-DFD3-49D3-9D32-292D7ECD19A3}" type="presParOf" srcId="{BD31FA71-3843-40B2-AE28-E6D92B25CB20}" destId="{CC77B6DB-26E2-4101-A32A-275C234F272B}" srcOrd="1" destOrd="0" presId="urn:microsoft.com/office/officeart/2005/8/layout/hProcess4"/>
    <dgm:cxn modelId="{4FE1A528-6A5A-4603-A948-F7B4CF1C7928}" type="presParOf" srcId="{BD31FA71-3843-40B2-AE28-E6D92B25CB20}" destId="{C0573F0D-59F0-408A-BB63-075496046B69}" srcOrd="2" destOrd="0" presId="urn:microsoft.com/office/officeart/2005/8/layout/hProcess4"/>
    <dgm:cxn modelId="{3C9FA487-8540-453A-8047-6CC83FC7AC30}" type="presParOf" srcId="{BD31FA71-3843-40B2-AE28-E6D92B25CB20}" destId="{228D3A8D-D945-4827-8350-FC911A1ACE5A}" srcOrd="3" destOrd="0" presId="urn:microsoft.com/office/officeart/2005/8/layout/hProcess4"/>
    <dgm:cxn modelId="{234C13AB-EA52-43BF-B73D-47E77D053F3D}" type="presParOf" srcId="{BD31FA71-3843-40B2-AE28-E6D92B25CB20}" destId="{BB795F03-CE46-48F6-B532-B50DC89ACD97}" srcOrd="4" destOrd="0" presId="urn:microsoft.com/office/officeart/2005/8/layout/hProcess4"/>
    <dgm:cxn modelId="{AFEA3195-ED9C-4D41-B34E-14CC0BEC657B}" type="presParOf" srcId="{F3E3D269-5045-4D32-995E-A5DF2166E1B0}" destId="{0DB9E000-481B-4878-BCD4-10E9488F3508}" srcOrd="3" destOrd="0" presId="urn:microsoft.com/office/officeart/2005/8/layout/hProcess4"/>
    <dgm:cxn modelId="{89FED593-CDC3-4683-8717-65C5640CCB56}" type="presParOf" srcId="{F3E3D269-5045-4D32-995E-A5DF2166E1B0}" destId="{FD8F41ED-56EA-4C25-A564-8412E869C2F5}" srcOrd="4" destOrd="0" presId="urn:microsoft.com/office/officeart/2005/8/layout/hProcess4"/>
    <dgm:cxn modelId="{9572480E-B57E-4731-9B7E-E13D518B4DC3}" type="presParOf" srcId="{FD8F41ED-56EA-4C25-A564-8412E869C2F5}" destId="{25F97E01-1602-49D1-91DC-52FE84499E04}" srcOrd="0" destOrd="0" presId="urn:microsoft.com/office/officeart/2005/8/layout/hProcess4"/>
    <dgm:cxn modelId="{796BE851-0E73-4262-A015-99ECAF593240}" type="presParOf" srcId="{FD8F41ED-56EA-4C25-A564-8412E869C2F5}" destId="{EF29FCE2-D887-48AC-B941-AA20210F27E5}" srcOrd="1" destOrd="0" presId="urn:microsoft.com/office/officeart/2005/8/layout/hProcess4"/>
    <dgm:cxn modelId="{866C9020-1023-4A1C-B5E4-16D8A4EDC827}" type="presParOf" srcId="{FD8F41ED-56EA-4C25-A564-8412E869C2F5}" destId="{410CFD63-7ABD-4D4C-A4C0-3BD8A94EFF69}" srcOrd="2" destOrd="0" presId="urn:microsoft.com/office/officeart/2005/8/layout/hProcess4"/>
    <dgm:cxn modelId="{2ABB217F-8589-4A2E-B671-F15F8397B857}" type="presParOf" srcId="{FD8F41ED-56EA-4C25-A564-8412E869C2F5}" destId="{E6495E66-FF6C-46AC-965C-93DD980C01DB}" srcOrd="3" destOrd="0" presId="urn:microsoft.com/office/officeart/2005/8/layout/hProcess4"/>
    <dgm:cxn modelId="{5077BCB1-DAD8-4085-9BB0-A749AAB1BB64}" type="presParOf" srcId="{FD8F41ED-56EA-4C25-A564-8412E869C2F5}" destId="{FFB0BFC2-45B3-4A32-84E5-D17AC4170D2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8212D-446D-4DBF-8766-D08223774C92}">
      <dsp:nvSpPr>
        <dsp:cNvPr id="0" name=""/>
        <dsp:cNvSpPr/>
      </dsp:nvSpPr>
      <dsp:spPr>
        <a:xfrm>
          <a:off x="3551" y="1309065"/>
          <a:ext cx="2595104" cy="2140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E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8000" lvl="3" indent="-288000" algn="l" defTabSz="9144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Riskiarviointi</a:t>
          </a:r>
        </a:p>
        <a:p>
          <a:pPr marL="288000" lvl="3" indent="-288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Taustoitus</a:t>
          </a:r>
        </a:p>
        <a:p>
          <a:pPr marL="288000" lvl="3" indent="-288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Olennaisuus</a:t>
          </a:r>
        </a:p>
        <a:p>
          <a:pPr marL="288000" lvl="3" indent="-288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Prosessin läpikäynti</a:t>
          </a:r>
        </a:p>
        <a:p>
          <a:pPr marL="288000" lvl="3" indent="-288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Validointitarkastukset</a:t>
          </a:r>
        </a:p>
      </dsp:txBody>
      <dsp:txXfrm>
        <a:off x="52808" y="1358322"/>
        <a:ext cx="2496590" cy="1583243"/>
      </dsp:txXfrm>
    </dsp:sp>
    <dsp:sp modelId="{BB26A624-AB2E-4D1E-B159-4A5EEC1E1077}">
      <dsp:nvSpPr>
        <dsp:cNvPr id="0" name=""/>
        <dsp:cNvSpPr/>
      </dsp:nvSpPr>
      <dsp:spPr>
        <a:xfrm>
          <a:off x="1445130" y="1722341"/>
          <a:ext cx="2874805" cy="2874805"/>
        </a:xfrm>
        <a:prstGeom prst="leftCircularArrow">
          <a:avLst>
            <a:gd name="adj1" fmla="val 3196"/>
            <a:gd name="adj2" fmla="val 393706"/>
            <a:gd name="adj3" fmla="val 2095418"/>
            <a:gd name="adj4" fmla="val 8950691"/>
            <a:gd name="adj5" fmla="val 3729"/>
          </a:avLst>
        </a:prstGeom>
        <a:solidFill>
          <a:srgbClr val="005E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9BF70-0F73-4EA8-8E32-B8518ECE9611}">
      <dsp:nvSpPr>
        <dsp:cNvPr id="0" name=""/>
        <dsp:cNvSpPr/>
      </dsp:nvSpPr>
      <dsp:spPr>
        <a:xfrm>
          <a:off x="580241" y="3043385"/>
          <a:ext cx="2306759" cy="917322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rgbClr val="00338D"/>
            </a:gs>
            <a:gs pos="29000">
              <a:srgbClr val="005EB8"/>
            </a:gs>
          </a:gsLst>
          <a:lin ang="81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>
              <a:solidFill>
                <a:prstClr val="white"/>
              </a:solidFill>
              <a:latin typeface="Arial"/>
              <a:ea typeface="+mn-ea"/>
              <a:cs typeface="+mn-cs"/>
            </a:rPr>
            <a:t>Kartoitus ja ymmärtäminen</a:t>
          </a:r>
        </a:p>
      </dsp:txBody>
      <dsp:txXfrm>
        <a:off x="607108" y="3070252"/>
        <a:ext cx="2253025" cy="863588"/>
      </dsp:txXfrm>
    </dsp:sp>
    <dsp:sp modelId="{CC77B6DB-26E2-4101-A32A-275C234F272B}">
      <dsp:nvSpPr>
        <dsp:cNvPr id="0" name=""/>
        <dsp:cNvSpPr/>
      </dsp:nvSpPr>
      <dsp:spPr>
        <a:xfrm>
          <a:off x="3324528" y="939879"/>
          <a:ext cx="2595104" cy="2873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E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288000" lvl="1" indent="-288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Kontrollitestaukset ja aineistotarkastus</a:t>
          </a:r>
        </a:p>
        <a:p>
          <a:pPr marL="288000" lvl="1" indent="-288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Ankkuroinnit ja merkinnät</a:t>
          </a:r>
        </a:p>
        <a:p>
          <a:pPr marL="288000" lvl="1" indent="-288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Tilinpäätöksen ja ESEF-raportointi-asiakirjan tietojen vertaaminen</a:t>
          </a:r>
        </a:p>
      </dsp:txBody>
      <dsp:txXfrm>
        <a:off x="3390656" y="1621769"/>
        <a:ext cx="2462848" cy="2125536"/>
      </dsp:txXfrm>
    </dsp:sp>
    <dsp:sp modelId="{0DB9E000-481B-4878-BCD4-10E9488F3508}">
      <dsp:nvSpPr>
        <dsp:cNvPr id="0" name=""/>
        <dsp:cNvSpPr/>
      </dsp:nvSpPr>
      <dsp:spPr>
        <a:xfrm>
          <a:off x="5435344" y="390759"/>
          <a:ext cx="3043317" cy="3043317"/>
        </a:xfrm>
        <a:prstGeom prst="circularArrow">
          <a:avLst>
            <a:gd name="adj1" fmla="val 3019"/>
            <a:gd name="adj2" fmla="val 370357"/>
            <a:gd name="adj3" fmla="val 19775293"/>
            <a:gd name="adj4" fmla="val 12896671"/>
            <a:gd name="adj5" fmla="val 3522"/>
          </a:avLst>
        </a:prstGeom>
        <a:solidFill>
          <a:srgbClr val="005E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D3A8D-D945-4827-8350-FC911A1ACE5A}">
      <dsp:nvSpPr>
        <dsp:cNvPr id="0" name=""/>
        <dsp:cNvSpPr/>
      </dsp:nvSpPr>
      <dsp:spPr>
        <a:xfrm>
          <a:off x="4053279" y="619685"/>
          <a:ext cx="2306759" cy="917322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rgbClr val="00338D"/>
            </a:gs>
            <a:gs pos="29000">
              <a:srgbClr val="005EB8"/>
            </a:gs>
          </a:gsLst>
          <a:lin ang="81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>
              <a:solidFill>
                <a:prstClr val="white"/>
              </a:solidFill>
              <a:latin typeface="Arial"/>
              <a:ea typeface="+mn-ea"/>
              <a:cs typeface="+mn-cs"/>
            </a:rPr>
            <a:t>Testaaminen</a:t>
          </a:r>
        </a:p>
      </dsp:txBody>
      <dsp:txXfrm>
        <a:off x="4080146" y="646552"/>
        <a:ext cx="2253025" cy="863588"/>
      </dsp:txXfrm>
    </dsp:sp>
    <dsp:sp modelId="{EF29FCE2-D887-48AC-B941-AA20210F27E5}">
      <dsp:nvSpPr>
        <dsp:cNvPr id="0" name=""/>
        <dsp:cNvSpPr/>
      </dsp:nvSpPr>
      <dsp:spPr>
        <a:xfrm>
          <a:off x="6645504" y="1309065"/>
          <a:ext cx="2595104" cy="2140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E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8000" lvl="1" indent="-288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—"/>
          </a:pPr>
          <a:r>
            <a:rPr lang="fi-FI" sz="16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Lausunto</a:t>
          </a:r>
        </a:p>
        <a:p>
          <a:pPr marL="504000" lvl="3" indent="-216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‒"/>
          </a:pPr>
          <a:r>
            <a:rPr lang="fi-FI" sz="160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julkinen</a:t>
          </a:r>
        </a:p>
        <a:p>
          <a:pPr marL="504000" lvl="3" indent="-216000" algn="l" defTabSz="914400" rtl="0" eaLnBrk="1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chemeClr val="tx1"/>
            </a:buClr>
            <a:buFont typeface="Arial" panose="020B0604020202020204" pitchFamily="34" charset="0"/>
            <a:buChar char="‒"/>
          </a:pPr>
          <a:r>
            <a:rPr lang="fi-FI" sz="1600" kern="1200" noProof="0" dirty="0">
              <a:solidFill>
                <a:schemeClr val="tx1"/>
              </a:solidFill>
              <a:latin typeface="+mn-lt"/>
              <a:ea typeface="+mn-ea"/>
              <a:cs typeface="+mn-cs"/>
            </a:rPr>
            <a:t>osaksi ESEF-raportointi-asiakirjaa</a:t>
          </a:r>
        </a:p>
      </dsp:txBody>
      <dsp:txXfrm>
        <a:off x="6694761" y="1358322"/>
        <a:ext cx="2496590" cy="1583243"/>
      </dsp:txXfrm>
    </dsp:sp>
    <dsp:sp modelId="{E6495E66-FF6C-46AC-965C-93DD980C01DB}">
      <dsp:nvSpPr>
        <dsp:cNvPr id="0" name=""/>
        <dsp:cNvSpPr/>
      </dsp:nvSpPr>
      <dsp:spPr>
        <a:xfrm>
          <a:off x="7222908" y="3066208"/>
          <a:ext cx="2306759" cy="917322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rgbClr val="00338D"/>
            </a:gs>
            <a:gs pos="29000">
              <a:srgbClr val="005EB8"/>
            </a:gs>
          </a:gsLst>
          <a:lin ang="81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>
              <a:solidFill>
                <a:prstClr val="white"/>
              </a:solidFill>
              <a:latin typeface="Arial"/>
              <a:ea typeface="+mn-ea"/>
              <a:cs typeface="+mn-cs"/>
            </a:rPr>
            <a:t>Johtopäätökset</a:t>
          </a:r>
        </a:p>
      </dsp:txBody>
      <dsp:txXfrm>
        <a:off x="7249775" y="3093075"/>
        <a:ext cx="2253025" cy="86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9063F5-976A-4260-913C-31DDFB88B3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D914A-F641-410D-8563-5C7AC58FF7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F3044-17DF-4FCA-A6D1-19D7BF17E168}" type="datetimeFigureOut">
              <a:rPr lang="et-EE" smtClean="0"/>
              <a:t>24.09.20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1BE98-3F65-4373-AC4B-5B09D2241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88B3F-B3CC-43CE-871B-AD6CDD2944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FD4F9-4B0A-4A46-AE11-E7FE62B8523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779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76634-01FF-433F-84A0-8566DF942111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243BC-D9D9-4300-B961-0C7B758DFD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12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243BC-D9D9-4300-B961-0C7B758DFDD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842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AE = </a:t>
            </a:r>
            <a:r>
              <a:rPr lang="en-US" err="1"/>
              <a:t>Tilintarkastajien</a:t>
            </a:r>
            <a:r>
              <a:rPr lang="en-US"/>
              <a:t> </a:t>
            </a:r>
            <a:r>
              <a:rPr lang="en-US" err="1"/>
              <a:t>eurooppalainen</a:t>
            </a:r>
            <a:r>
              <a:rPr lang="en-US"/>
              <a:t> </a:t>
            </a:r>
            <a:r>
              <a:rPr lang="en-US" err="1"/>
              <a:t>kattojärjestö</a:t>
            </a:r>
            <a:r>
              <a:rPr lang="en-US"/>
              <a:t>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243BC-D9D9-4300-B961-0C7B758DFD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44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243BC-D9D9-4300-B961-0C7B758DFDD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83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Käydä läpi 2019 tilinpäätös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243BC-D9D9-4300-B961-0C7B758DFD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90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AE = </a:t>
            </a:r>
            <a:r>
              <a:rPr lang="en-US" err="1"/>
              <a:t>Tilintarkastajien</a:t>
            </a:r>
            <a:r>
              <a:rPr lang="en-US"/>
              <a:t> </a:t>
            </a:r>
            <a:r>
              <a:rPr lang="en-US" err="1"/>
              <a:t>eurooppalainen</a:t>
            </a:r>
            <a:r>
              <a:rPr lang="en-US"/>
              <a:t> </a:t>
            </a:r>
            <a:r>
              <a:rPr lang="en-US" err="1"/>
              <a:t>kattojärjestö</a:t>
            </a:r>
            <a:r>
              <a:rPr lang="en-US"/>
              <a:t>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243BC-D9D9-4300-B961-0C7B758DFDD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33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pmgfinland/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www.instagram.com/kpmgfinland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hyperlink" Target="https://twitter.com/kpmgfinland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www.youtube.com/user/kpmgfinland" TargetMode="External"/><Relationship Id="rId4" Type="http://schemas.openxmlformats.org/officeDocument/2006/relationships/hyperlink" Target="https://www.linkedin.com/company/kpmg-oy-ab" TargetMode="External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linkedin.com/company/kpmg-oy-ab" TargetMode="External"/><Relationship Id="rId7" Type="http://schemas.openxmlformats.org/officeDocument/2006/relationships/hyperlink" Target="https://www.facebook.com/kpmgfinland/" TargetMode="External"/><Relationship Id="rId12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hyperlink" Target="https://www.instagram.com/kpmgfinland/" TargetMode="External"/><Relationship Id="rId5" Type="http://schemas.openxmlformats.org/officeDocument/2006/relationships/hyperlink" Target="https://twitter.com/kpmgfinland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www.youtube.com/user/kpmgfinland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gradFill>
          <a:gsLst>
            <a:gs pos="80000">
              <a:srgbClr val="00338D"/>
            </a:gs>
            <a:gs pos="0">
              <a:srgbClr val="005EB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9F0A7F-421F-4A2E-AE6E-66AF2520F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53" y="0"/>
            <a:ext cx="375132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FB7399-2778-45A0-B496-65FD2498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16EAE49-AC0B-45CB-A831-8F7E2298DC6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126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01A470-F793-457B-A881-A62E374CE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605274-6C69-4E0F-9C0A-C2B8AB20A6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1pPr>
            <a:lvl2pPr marL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710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you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000" y="431800"/>
            <a:ext cx="1018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8D368939-D5E7-4BFF-B848-E8447598A5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9558" y="3572025"/>
            <a:ext cx="2160000" cy="540000"/>
          </a:xfrm>
        </p:spPr>
        <p:txBody>
          <a:bodyPr/>
          <a:lstStyle>
            <a:lvl1pPr algn="ctr">
              <a:defRPr sz="1400" b="1">
                <a:solidFill>
                  <a:srgbClr val="00338D"/>
                </a:solidFill>
                <a:latin typeface="+mn-lt"/>
              </a:defRPr>
            </a:lvl1pPr>
            <a:lvl2pPr algn="ctr">
              <a:defRPr sz="1200" b="0">
                <a:solidFill>
                  <a:srgbClr val="00338D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2D0E46D5-A592-4FDD-A647-2FC0ACA963F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069558" y="1665975"/>
            <a:ext cx="1620000" cy="1620000"/>
          </a:xfrm>
          <a:prstGeom prst="ellipse">
            <a:avLst/>
          </a:prstGeom>
          <a:ln>
            <a:noFill/>
            <a:prstDash val="dash"/>
          </a:ln>
        </p:spPr>
        <p:txBody>
          <a:bodyPr anchor="ctr"/>
          <a:lstStyle>
            <a:lvl1pPr algn="ctr"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B602458-9598-42A6-A327-E4DD5E4E59B8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286000" y="1665975"/>
            <a:ext cx="1620000" cy="1620000"/>
          </a:xfrm>
          <a:prstGeom prst="ellipse">
            <a:avLst/>
          </a:prstGeom>
          <a:ln>
            <a:noFill/>
            <a:prstDash val="dash"/>
          </a:ln>
        </p:spPr>
        <p:txBody>
          <a:bodyPr anchor="ctr"/>
          <a:lstStyle>
            <a:lvl1pPr algn="ctr"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A2006F68-57BB-455D-B0E2-D02AC4BF0B5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8502442" y="1665975"/>
            <a:ext cx="1620000" cy="1620000"/>
          </a:xfrm>
          <a:prstGeom prst="ellipse">
            <a:avLst/>
          </a:prstGeom>
          <a:ln>
            <a:noFill/>
            <a:prstDash val="dash"/>
          </a:ln>
        </p:spPr>
        <p:txBody>
          <a:bodyPr anchor="ctr"/>
          <a:lstStyle>
            <a:lvl1pPr algn="ctr"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0933B344-62C7-4056-A8E4-86225C798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16000" y="3572025"/>
            <a:ext cx="2160000" cy="540000"/>
          </a:xfrm>
        </p:spPr>
        <p:txBody>
          <a:bodyPr/>
          <a:lstStyle>
            <a:lvl1pPr algn="ctr">
              <a:defRPr sz="1400" b="1">
                <a:solidFill>
                  <a:srgbClr val="00338D"/>
                </a:solidFill>
                <a:latin typeface="+mn-lt"/>
              </a:defRPr>
            </a:lvl1pPr>
            <a:lvl2pPr algn="ctr">
              <a:defRPr sz="1200" b="0">
                <a:solidFill>
                  <a:srgbClr val="00338D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CDD1AE12-4590-4737-AFA6-F414555425C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2442" y="3572025"/>
            <a:ext cx="2160000" cy="540000"/>
          </a:xfrm>
        </p:spPr>
        <p:txBody>
          <a:bodyPr/>
          <a:lstStyle>
            <a:lvl1pPr algn="ctr">
              <a:defRPr sz="1400" b="1">
                <a:solidFill>
                  <a:srgbClr val="00338D"/>
                </a:solidFill>
                <a:latin typeface="+mn-lt"/>
              </a:defRPr>
            </a:lvl1pPr>
            <a:lvl2pPr algn="ctr">
              <a:defRPr sz="1200" b="0">
                <a:solidFill>
                  <a:srgbClr val="00338D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000" y="431800"/>
            <a:ext cx="1018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1E2BE-5D49-4E8F-8493-530936905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0800" y="1332000"/>
            <a:ext cx="101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03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000" y="431800"/>
            <a:ext cx="101880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1E2BE-5D49-4E8F-8493-530936905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0800" y="1332000"/>
            <a:ext cx="10188000" cy="4536000"/>
          </a:xfrm>
        </p:spPr>
        <p:txBody>
          <a:bodyPr numCol="2" spcCol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50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parate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20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8E274C6-64D4-411E-A6F9-E8C2C126536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 bwMode="gray">
          <a:xfrm>
            <a:off x="1000800" y="1332000"/>
            <a:ext cx="4968000" cy="388800"/>
          </a:xfrm>
          <a:prstGeom prst="rect">
            <a:avLst/>
          </a:prstGeom>
          <a:solidFill>
            <a:srgbClr val="005EB8"/>
          </a:solidFill>
          <a:ln w="6350">
            <a:solidFill>
              <a:srgbClr val="005EB8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16DC358-4CBD-481A-93CC-7C5B3439757B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000800" y="1723986"/>
            <a:ext cx="4968000" cy="4165637"/>
          </a:xfrm>
          <a:ln w="6350">
            <a:solidFill>
              <a:srgbClr val="005EB8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 b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2CA5FF3-0CF5-412A-BA02-814D9C0BA8F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 bwMode="gray">
          <a:xfrm>
            <a:off x="6222000" y="1332000"/>
            <a:ext cx="4968000" cy="388800"/>
          </a:xfrm>
          <a:prstGeom prst="rect">
            <a:avLst/>
          </a:prstGeom>
          <a:solidFill>
            <a:srgbClr val="005EB8"/>
          </a:solidFill>
          <a:ln w="6350">
            <a:solidFill>
              <a:srgbClr val="005EB8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FA75F45-93AB-4984-893F-9B36A1A06C8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20800" y="1723986"/>
            <a:ext cx="4968000" cy="4165637"/>
          </a:xfrm>
          <a:ln w="6350">
            <a:solidFill>
              <a:srgbClr val="005EB8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 b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0800" y="1330126"/>
            <a:ext cx="496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2000" y="1330126"/>
            <a:ext cx="4968000" cy="453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222000" y="1330126"/>
            <a:ext cx="4968000" cy="453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0800" y="1330126"/>
            <a:ext cx="4968000" cy="453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27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2000" y="3742126"/>
            <a:ext cx="101880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02000" y="1331360"/>
            <a:ext cx="10188000" cy="213574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49800" y="1331360"/>
            <a:ext cx="3139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00800" y="1331360"/>
            <a:ext cx="3187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0800" y="3742126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8050800" y="1331360"/>
            <a:ext cx="3139200" cy="2134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01800" y="3742126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002800" y="3742126"/>
            <a:ext cx="3187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68E4BEE9-B1F8-46CB-941E-339673E1603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800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A3FEEFE-C740-45F0-977C-67488A38B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Aft>
                <a:spcPts val="600"/>
              </a:spcAft>
              <a:defRPr sz="1600">
                <a:solidFill>
                  <a:schemeClr val="tx2"/>
                </a:solidFill>
              </a:defRPr>
            </a:lvl1pPr>
            <a:lvl2pPr marL="0"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0" indent="0">
              <a:buClr>
                <a:schemeClr val="bg1"/>
              </a:buClr>
              <a:buFontTx/>
              <a:buNone/>
              <a:defRPr sz="11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100" b="1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93AAE49-E957-4081-87B9-C98DCB6D3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 marL="0">
              <a:spcAft>
                <a:spcPts val="600"/>
              </a:spcAft>
              <a:defRPr sz="1600" b="0">
                <a:solidFill>
                  <a:schemeClr val="tx2"/>
                </a:solidFill>
              </a:defRPr>
            </a:lvl1pPr>
            <a:lvl2pPr marL="0"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buClrTx/>
              <a:buFontTx/>
              <a:buNone/>
              <a:defRPr sz="12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4EBCF-6A7D-4794-8FB6-5BFF56C5D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0828" y="0"/>
            <a:ext cx="366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3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2000" y="1330126"/>
            <a:ext cx="10188000" cy="453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85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8769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1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0800" y="2172526"/>
            <a:ext cx="18000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98100" y="2172526"/>
            <a:ext cx="18000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195400" y="2172526"/>
            <a:ext cx="18000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92700" y="2172526"/>
            <a:ext cx="18000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0800" y="1322388"/>
            <a:ext cx="1997908" cy="604800"/>
          </a:xfrm>
          <a:prstGeom prst="homePlate">
            <a:avLst>
              <a:gd name="adj" fmla="val 31970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97800" y="1322388"/>
            <a:ext cx="1997908" cy="604800"/>
          </a:xfrm>
          <a:prstGeom prst="chevron">
            <a:avLst>
              <a:gd name="adj" fmla="val 31101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94800" y="1322388"/>
            <a:ext cx="1997907" cy="604800"/>
          </a:xfrm>
          <a:prstGeom prst="chevron">
            <a:avLst>
              <a:gd name="adj" fmla="val 31101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291799" y="1322388"/>
            <a:ext cx="1997907" cy="604800"/>
          </a:xfrm>
          <a:prstGeom prst="chevron">
            <a:avLst>
              <a:gd name="adj" fmla="val 31101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388799" y="1322388"/>
            <a:ext cx="1997907" cy="604800"/>
          </a:xfrm>
          <a:prstGeom prst="chevron">
            <a:avLst>
              <a:gd name="adj" fmla="val 31101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390000" y="2172526"/>
            <a:ext cx="1800000" cy="3704400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0800" y="2172526"/>
            <a:ext cx="23400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16800" y="2172526"/>
            <a:ext cx="23400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2800" y="2172526"/>
            <a:ext cx="23400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848800" y="2172526"/>
            <a:ext cx="23400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00800" y="1322388"/>
            <a:ext cx="2551445" cy="604800"/>
          </a:xfrm>
          <a:prstGeom prst="homePlate">
            <a:avLst>
              <a:gd name="adj" fmla="val 31970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22379" y="1322388"/>
            <a:ext cx="2543077" cy="604800"/>
          </a:xfrm>
          <a:prstGeom prst="chevron">
            <a:avLst>
              <a:gd name="adj" fmla="val 31101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35590" y="1322388"/>
            <a:ext cx="2543077" cy="604800"/>
          </a:xfrm>
          <a:prstGeom prst="chevron">
            <a:avLst>
              <a:gd name="adj" fmla="val 31101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48800" y="1322388"/>
            <a:ext cx="2530400" cy="604800"/>
          </a:xfrm>
          <a:prstGeom prst="chevron">
            <a:avLst>
              <a:gd name="adj" fmla="val 31101"/>
            </a:avLst>
          </a:prstGeom>
          <a:solidFill>
            <a:srgbClr val="005EB8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0800" y="1322388"/>
            <a:ext cx="4968000" cy="2144712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2000" y="1322388"/>
            <a:ext cx="4968000" cy="2144712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0800" y="3741920"/>
            <a:ext cx="4968000" cy="2135006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2000" y="3741920"/>
            <a:ext cx="4968000" cy="2135006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53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000800" y="1708150"/>
            <a:ext cx="4968000" cy="1758950"/>
          </a:xfrm>
          <a:ln w="12700">
            <a:solidFill>
              <a:srgbClr val="005EB8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000800" y="1322388"/>
            <a:ext cx="4968000" cy="388800"/>
          </a:xfrm>
          <a:solidFill>
            <a:srgbClr val="005EB8"/>
          </a:solidFill>
          <a:ln w="12700">
            <a:solidFill>
              <a:srgbClr val="005EB8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2000" y="1708150"/>
            <a:ext cx="4968000" cy="1758950"/>
          </a:xfrm>
          <a:ln w="12700">
            <a:solidFill>
              <a:srgbClr val="005EB8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222000" y="1322388"/>
            <a:ext cx="4968000" cy="388800"/>
          </a:xfrm>
          <a:solidFill>
            <a:srgbClr val="005EB8"/>
          </a:solidFill>
          <a:ln w="12700">
            <a:solidFill>
              <a:srgbClr val="005EB8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000800" y="4117976"/>
            <a:ext cx="4968000" cy="1758950"/>
          </a:xfrm>
          <a:ln w="12700">
            <a:solidFill>
              <a:srgbClr val="005EB8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000800" y="3741920"/>
            <a:ext cx="4968000" cy="388800"/>
          </a:xfrm>
          <a:solidFill>
            <a:srgbClr val="005EB8"/>
          </a:solidFill>
          <a:ln w="12700">
            <a:solidFill>
              <a:srgbClr val="005EB8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222000" y="4117976"/>
            <a:ext cx="4968000" cy="1758950"/>
          </a:xfrm>
          <a:ln w="12700">
            <a:solidFill>
              <a:srgbClr val="005EB8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22000" y="3741920"/>
            <a:ext cx="4968000" cy="388800"/>
          </a:xfrm>
          <a:solidFill>
            <a:srgbClr val="005EB8"/>
          </a:solidFill>
          <a:ln w="12700">
            <a:solidFill>
              <a:srgbClr val="005EB8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695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00" y="432000"/>
            <a:ext cx="101880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738C463-2908-458A-BE4A-9E0EAAB1D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5500200" y="2991847"/>
            <a:ext cx="1191600" cy="1192053"/>
          </a:xfrm>
          <a:prstGeom prst="ellipse">
            <a:avLst/>
          </a:prstGeom>
          <a:solidFill>
            <a:srgbClr val="005EB8"/>
          </a:solidFill>
          <a:ln>
            <a:solidFill>
              <a:srgbClr val="FFFFFF"/>
            </a:solidFill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56C19CEF-C43D-4BD7-8874-CFD8FF2392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1000800" y="1283342"/>
            <a:ext cx="4140000" cy="388800"/>
          </a:xfrm>
          <a:prstGeom prst="rect">
            <a:avLst/>
          </a:prstGeom>
          <a:solidFill>
            <a:srgbClr val="005EB8"/>
          </a:solidFill>
          <a:ln w="6350">
            <a:solidFill>
              <a:srgbClr val="005EB8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1BD8ABF-5E9C-4407-AD0C-0CDCB0D25CB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000800" y="1672241"/>
            <a:ext cx="4140000" cy="1447300"/>
          </a:xfrm>
          <a:ln w="6350">
            <a:solidFill>
              <a:srgbClr val="005EB8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 b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F681AD-09DC-4BAC-A59C-45E663B4EA1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259070" y="2827109"/>
            <a:ext cx="216000" cy="216000"/>
          </a:xfrm>
          <a:prstGeom prst="straightConnector1">
            <a:avLst/>
          </a:prstGeom>
          <a:ln w="12700">
            <a:solidFill>
              <a:srgbClr val="005EB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3CBB23E-3EC3-4D7B-A156-0D076FC3F35C}"/>
              </a:ext>
            </a:extLst>
          </p:cNvPr>
          <p:cNvCxnSpPr>
            <a:cxnSpLocks/>
          </p:cNvCxnSpPr>
          <p:nvPr userDrawn="1"/>
        </p:nvCxnSpPr>
        <p:spPr>
          <a:xfrm flipV="1">
            <a:off x="6684559" y="2827109"/>
            <a:ext cx="216000" cy="216000"/>
          </a:xfrm>
          <a:prstGeom prst="straightConnector1">
            <a:avLst/>
          </a:prstGeom>
          <a:ln w="12700">
            <a:solidFill>
              <a:srgbClr val="005EB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947447-B75A-47A5-BB61-106BF9D2F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9070" y="4037644"/>
            <a:ext cx="216000" cy="216000"/>
          </a:xfrm>
          <a:prstGeom prst="straightConnector1">
            <a:avLst/>
          </a:prstGeom>
          <a:ln w="12700">
            <a:solidFill>
              <a:srgbClr val="005EB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2108CEA-0B4B-49B6-8D14-37F833A0707A}"/>
              </a:ext>
            </a:extLst>
          </p:cNvPr>
          <p:cNvCxnSpPr>
            <a:cxnSpLocks/>
          </p:cNvCxnSpPr>
          <p:nvPr userDrawn="1"/>
        </p:nvCxnSpPr>
        <p:spPr>
          <a:xfrm>
            <a:off x="6684559" y="4037644"/>
            <a:ext cx="216000" cy="216000"/>
          </a:xfrm>
          <a:prstGeom prst="straightConnector1">
            <a:avLst/>
          </a:prstGeom>
          <a:ln w="12700">
            <a:solidFill>
              <a:srgbClr val="005EB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EEE1FE6-BCAE-48D3-AF33-B6ACFF55CB70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 bwMode="gray">
          <a:xfrm>
            <a:off x="1000800" y="4040726"/>
            <a:ext cx="4140000" cy="388800"/>
          </a:xfrm>
          <a:prstGeom prst="rect">
            <a:avLst/>
          </a:prstGeom>
          <a:solidFill>
            <a:srgbClr val="005EB8"/>
          </a:solidFill>
          <a:ln w="6350">
            <a:solidFill>
              <a:srgbClr val="005EB8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9EEBB6B-0FB0-4AD3-A41D-1E79E3DE84C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000800" y="4429625"/>
            <a:ext cx="4140000" cy="1447300"/>
          </a:xfrm>
          <a:ln w="6350">
            <a:solidFill>
              <a:srgbClr val="005EB8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 b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2A3BE17D-3EAB-4603-9ECE-710747F6F70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 bwMode="gray">
          <a:xfrm>
            <a:off x="7050000" y="4040726"/>
            <a:ext cx="4140000" cy="388800"/>
          </a:xfrm>
          <a:prstGeom prst="rect">
            <a:avLst/>
          </a:prstGeom>
          <a:solidFill>
            <a:srgbClr val="005EB8"/>
          </a:solidFill>
          <a:ln w="6350">
            <a:solidFill>
              <a:srgbClr val="005EB8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0DA4B79-4CB3-405C-A6C0-03C8423B104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7050000" y="4429625"/>
            <a:ext cx="4140000" cy="1447300"/>
          </a:xfrm>
          <a:ln w="6350">
            <a:solidFill>
              <a:srgbClr val="005EB8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 b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BFD49B6A-925C-4242-BF5F-6BA3AC75484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 bwMode="gray">
          <a:xfrm>
            <a:off x="7050000" y="1283342"/>
            <a:ext cx="4140000" cy="388800"/>
          </a:xfrm>
          <a:prstGeom prst="rect">
            <a:avLst/>
          </a:prstGeom>
          <a:solidFill>
            <a:srgbClr val="005EB8"/>
          </a:solidFill>
          <a:ln w="6350">
            <a:solidFill>
              <a:srgbClr val="005EB8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AAD37A0-9127-4B70-82E4-FA1E2B28223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7050000" y="1672241"/>
            <a:ext cx="4140000" cy="1447300"/>
          </a:xfrm>
          <a:ln w="6350">
            <a:solidFill>
              <a:srgbClr val="005EB8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 b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15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205C95-8A10-4FDC-959A-0119EDC6E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499" y="0"/>
            <a:ext cx="37465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20B42-21FF-4B2B-894C-29E5CB7538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23558"/>
            <a:ext cx="2988069" cy="2434442"/>
          </a:xfrm>
          <a:prstGeom prst="rect">
            <a:avLst/>
          </a:prstGeom>
        </p:spPr>
      </p:pic>
      <p:sp>
        <p:nvSpPr>
          <p:cNvPr id="8" name="Freeform 19">
            <a:extLst>
              <a:ext uri="{FF2B5EF4-FFF2-40B4-BE49-F238E27FC236}">
                <a16:creationId xmlns:a16="http://schemas.microsoft.com/office/drawing/2014/main" id="{77A04CD6-99E1-4EB6-B016-E65B588FE10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800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2283C4-2AA3-4F22-A712-FB16CD865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9">
            <a:extLst>
              <a:ext uri="{FF2B5EF4-FFF2-40B4-BE49-F238E27FC236}">
                <a16:creationId xmlns:a16="http://schemas.microsoft.com/office/drawing/2014/main" id="{994C4E4F-4531-4B34-B13C-48661FE3A9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800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0ADF4E-3968-411F-A149-AA8CE4E6C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584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014663" y="5613990"/>
            <a:ext cx="7513243" cy="762857"/>
          </a:xfrm>
          <a:prstGeom prst="rect">
            <a:avLst/>
          </a:prstGeom>
        </p:spPr>
        <p:txBody>
          <a:bodyPr lIns="0" tIns="0" rIns="0" bIns="0"/>
          <a:lstStyle>
            <a:lvl1pPr eaLnBrk="1" hangingPunct="1">
              <a:spcAft>
                <a:spcPts val="600"/>
              </a:spcAft>
              <a:defRPr sz="1500" b="1" i="0">
                <a:solidFill>
                  <a:schemeClr val="tx2"/>
                </a:solidFill>
                <a:latin typeface="Univers for KPMG" panose="020B0603020202020204" pitchFamily="34" charset="0"/>
                <a:cs typeface="Univers for KPMG" panose="020B0603020202020204" pitchFamily="34" charset="0"/>
              </a:defRPr>
            </a:lvl1pPr>
            <a:lvl2pPr marL="0" indent="0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 marL="285750" indent="-285750" eaLnBrk="1" hangingPunct="1">
              <a:spcAft>
                <a:spcPts val="600"/>
              </a:spcAft>
              <a:buClrTx/>
              <a:buFont typeface="Univers for KPMG"/>
              <a:buChar char="—"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 marL="571500" indent="-228600" eaLnBrk="1" hangingPunct="1">
              <a:spcAft>
                <a:spcPts val="600"/>
              </a:spcAft>
              <a:buFont typeface="Univers for KPMG"/>
              <a:buChar char="-"/>
              <a:defRPr sz="1500" b="0" i="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 eaLnBrk="1" hangingPunct="1">
              <a:spcAft>
                <a:spcPts val="600"/>
              </a:spcAft>
              <a:defRPr sz="1500" b="0" i="0">
                <a:solidFill>
                  <a:schemeClr val="accent5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r>
              <a:rPr lang="en-US" sz="900" b="0">
                <a:solidFill>
                  <a:schemeClr val="bg1">
                    <a:lumMod val="65000"/>
                  </a:schemeClr>
                </a:solidFill>
                <a:latin typeface="+mn-lt"/>
              </a:rPr>
              <a:t>© 2020 KPMG Oy Ab, a Finnish limited liability company and a member firm of the KPMG network of independent member firms affiliated with KPMG International Cooperative (“KPMG International”), a Swiss entity. All rights reserved.</a:t>
            </a:r>
          </a:p>
          <a:p>
            <a:r>
              <a:rPr lang="en-US" sz="900" b="0">
                <a:solidFill>
                  <a:schemeClr val="bg1">
                    <a:lumMod val="65000"/>
                  </a:schemeClr>
                </a:solidFill>
                <a:latin typeface="+mn-lt"/>
              </a:rPr>
              <a:t>The KPMG name and logo are registered trademarks or trademarks of KPMG International.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EDC8A0-DEE2-4B3C-8BBF-64D3B0303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171" y="0"/>
            <a:ext cx="5489829" cy="6858000"/>
          </a:xfrm>
          <a:prstGeom prst="rect">
            <a:avLst/>
          </a:prstGeom>
        </p:spPr>
      </p:pic>
      <p:sp>
        <p:nvSpPr>
          <p:cNvPr id="17" name="Freeform 19">
            <a:extLst>
              <a:ext uri="{FF2B5EF4-FFF2-40B4-BE49-F238E27FC236}">
                <a16:creationId xmlns:a16="http://schemas.microsoft.com/office/drawing/2014/main" id="{C769FAE1-AC4C-4356-A4B7-2EE939720BA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800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28">
            <a:hlinkClick r:id="rId4" tooltip="LinkedIn"/>
            <a:extLst>
              <a:ext uri="{FF2B5EF4-FFF2-40B4-BE49-F238E27FC236}">
                <a16:creationId xmlns:a16="http://schemas.microsoft.com/office/drawing/2014/main" id="{70936480-72EC-4DAD-BE30-9813C5AB3C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475" y="4988837"/>
            <a:ext cx="288000" cy="288000"/>
          </a:xfrm>
          <a:prstGeom prst="rect">
            <a:avLst/>
          </a:prstGeom>
        </p:spPr>
      </p:pic>
      <p:pic>
        <p:nvPicPr>
          <p:cNvPr id="30" name="Picture 29">
            <a:hlinkClick r:id="rId6" tooltip="Twitter"/>
            <a:extLst>
              <a:ext uri="{FF2B5EF4-FFF2-40B4-BE49-F238E27FC236}">
                <a16:creationId xmlns:a16="http://schemas.microsoft.com/office/drawing/2014/main" id="{386DBF81-5D9D-46C4-ABF8-D8E0247BFA0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7" y="4988837"/>
            <a:ext cx="288000" cy="288000"/>
          </a:xfrm>
          <a:prstGeom prst="rect">
            <a:avLst/>
          </a:prstGeom>
        </p:spPr>
      </p:pic>
      <p:pic>
        <p:nvPicPr>
          <p:cNvPr id="31" name="Picture 30">
            <a:hlinkClick r:id="rId8" tooltip="facebook"/>
            <a:extLst>
              <a:ext uri="{FF2B5EF4-FFF2-40B4-BE49-F238E27FC236}">
                <a16:creationId xmlns:a16="http://schemas.microsoft.com/office/drawing/2014/main" id="{0C1819A7-4170-4E4C-BDB5-CE398AC1191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3" y="4988837"/>
            <a:ext cx="288000" cy="288000"/>
          </a:xfrm>
          <a:prstGeom prst="rect">
            <a:avLst/>
          </a:prstGeom>
        </p:spPr>
      </p:pic>
      <p:pic>
        <p:nvPicPr>
          <p:cNvPr id="32" name="Picture 31">
            <a:hlinkClick r:id="rId10" tooltip="YouTube"/>
            <a:extLst>
              <a:ext uri="{FF2B5EF4-FFF2-40B4-BE49-F238E27FC236}">
                <a16:creationId xmlns:a16="http://schemas.microsoft.com/office/drawing/2014/main" id="{4BD1887A-1EEB-469E-B14E-576B9F1D95C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099" y="4988837"/>
            <a:ext cx="288000" cy="288000"/>
          </a:xfrm>
          <a:prstGeom prst="rect">
            <a:avLst/>
          </a:prstGeom>
        </p:spPr>
      </p:pic>
      <p:pic>
        <p:nvPicPr>
          <p:cNvPr id="33" name="Picture 32">
            <a:hlinkClick r:id="rId12" tooltip="Instagram"/>
            <a:extLst>
              <a:ext uri="{FF2B5EF4-FFF2-40B4-BE49-F238E27FC236}">
                <a16:creationId xmlns:a16="http://schemas.microsoft.com/office/drawing/2014/main" id="{F0C51CAB-1D63-46CF-9668-D697F44425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10" y="4988837"/>
            <a:ext cx="28857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9CDDB-11DB-42EE-9DAB-A7085B1ED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FB7399-2778-45A0-B496-65FD2498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16EAE49-AC0B-45CB-A831-8F7E2298DC6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126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F6FF506-365F-4B5C-BDDE-7BE287963A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7ED7C59-6550-4196-8183-5E46BA4E1C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1pPr>
            <a:lvl2pPr marL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60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9">
            <a:extLst>
              <a:ext uri="{FF2B5EF4-FFF2-40B4-BE49-F238E27FC236}">
                <a16:creationId xmlns:a16="http://schemas.microsoft.com/office/drawing/2014/main" id="{C769FAE1-AC4C-4356-A4B7-2EE939720BA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800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7A1A886-5424-4F54-9057-F0E9C5928833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014663" y="5613990"/>
            <a:ext cx="7513243" cy="762857"/>
          </a:xfrm>
          <a:prstGeom prst="rect">
            <a:avLst/>
          </a:prstGeom>
        </p:spPr>
        <p:txBody>
          <a:bodyPr lIns="0" tIns="0" rIns="0" bIns="0"/>
          <a:lstStyle>
            <a:lvl1pPr eaLnBrk="1" hangingPunct="1">
              <a:spcAft>
                <a:spcPts val="600"/>
              </a:spcAft>
              <a:defRPr sz="1500" b="1" i="0">
                <a:solidFill>
                  <a:schemeClr val="tx2"/>
                </a:solidFill>
                <a:latin typeface="Univers for KPMG" panose="020B0603020202020204" pitchFamily="34" charset="0"/>
                <a:cs typeface="Univers for KPMG" panose="020B0603020202020204" pitchFamily="34" charset="0"/>
              </a:defRPr>
            </a:lvl1pPr>
            <a:lvl2pPr marL="0" indent="0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 marL="285750" indent="-285750" eaLnBrk="1" hangingPunct="1">
              <a:spcAft>
                <a:spcPts val="600"/>
              </a:spcAft>
              <a:buClrTx/>
              <a:buFont typeface="Univers for KPMG"/>
              <a:buChar char="—"/>
              <a:defRPr sz="1500" b="0" i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 marL="571500" indent="-228600" eaLnBrk="1" hangingPunct="1">
              <a:spcAft>
                <a:spcPts val="600"/>
              </a:spcAft>
              <a:buFont typeface="Univers for KPMG"/>
              <a:buChar char="-"/>
              <a:defRPr sz="1500" b="0" i="0" baseline="0">
                <a:solidFill>
                  <a:schemeClr val="tx2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 eaLnBrk="1" hangingPunct="1">
              <a:spcAft>
                <a:spcPts val="600"/>
              </a:spcAft>
              <a:defRPr sz="1500" b="0" i="0">
                <a:solidFill>
                  <a:schemeClr val="accent5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</a:lstStyle>
          <a:p>
            <a:r>
              <a:rPr lang="en-US" sz="900" b="0">
                <a:solidFill>
                  <a:schemeClr val="bg1">
                    <a:lumMod val="65000"/>
                  </a:schemeClr>
                </a:solidFill>
                <a:latin typeface="+mn-lt"/>
              </a:rPr>
              <a:t>© 2020 KPMG Oy Ab, a Finnish limited liability company and a member firm of the KPMG network of independent member firms affiliated with KPMG International Cooperative (“KPMG International”), a Swiss entity. All rights reserved.</a:t>
            </a:r>
          </a:p>
          <a:p>
            <a:r>
              <a:rPr lang="en-US" sz="900" b="0">
                <a:solidFill>
                  <a:schemeClr val="bg1">
                    <a:lumMod val="65000"/>
                  </a:schemeClr>
                </a:solidFill>
                <a:latin typeface="+mn-lt"/>
              </a:rPr>
              <a:t>The KPMG name and logo are registered trademarks or trademarks of KPMG International. </a:t>
            </a:r>
          </a:p>
        </p:txBody>
      </p:sp>
      <p:pic>
        <p:nvPicPr>
          <p:cNvPr id="10" name="Picture 9">
            <a:hlinkClick r:id="rId3" tooltip="LinkedIn"/>
            <a:extLst>
              <a:ext uri="{FF2B5EF4-FFF2-40B4-BE49-F238E27FC236}">
                <a16:creationId xmlns:a16="http://schemas.microsoft.com/office/drawing/2014/main" id="{A96C4E63-CA82-4FB5-B1D6-BD7AF9FCA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475" y="4988837"/>
            <a:ext cx="288000" cy="288000"/>
          </a:xfrm>
          <a:prstGeom prst="rect">
            <a:avLst/>
          </a:prstGeom>
        </p:spPr>
      </p:pic>
      <p:pic>
        <p:nvPicPr>
          <p:cNvPr id="11" name="Picture 10">
            <a:hlinkClick r:id="rId5" tooltip="Twitter"/>
            <a:extLst>
              <a:ext uri="{FF2B5EF4-FFF2-40B4-BE49-F238E27FC236}">
                <a16:creationId xmlns:a16="http://schemas.microsoft.com/office/drawing/2014/main" id="{6A926EB7-B3E5-4D6C-8161-71D0B5491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287" y="4988837"/>
            <a:ext cx="288000" cy="288000"/>
          </a:xfrm>
          <a:prstGeom prst="rect">
            <a:avLst/>
          </a:prstGeom>
        </p:spPr>
      </p:pic>
      <p:pic>
        <p:nvPicPr>
          <p:cNvPr id="12" name="Picture 11">
            <a:hlinkClick r:id="rId7" tooltip="facebook"/>
            <a:extLst>
              <a:ext uri="{FF2B5EF4-FFF2-40B4-BE49-F238E27FC236}">
                <a16:creationId xmlns:a16="http://schemas.microsoft.com/office/drawing/2014/main" id="{46A418C3-35F8-4D8A-89B3-8154EFC5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3" y="4988837"/>
            <a:ext cx="288000" cy="288000"/>
          </a:xfrm>
          <a:prstGeom prst="rect">
            <a:avLst/>
          </a:prstGeom>
        </p:spPr>
      </p:pic>
      <p:pic>
        <p:nvPicPr>
          <p:cNvPr id="13" name="Picture 12">
            <a:hlinkClick r:id="rId9" tooltip="YouTube"/>
            <a:extLst>
              <a:ext uri="{FF2B5EF4-FFF2-40B4-BE49-F238E27FC236}">
                <a16:creationId xmlns:a16="http://schemas.microsoft.com/office/drawing/2014/main" id="{ED45F59B-E590-4C89-85DC-607833C375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099" y="4988837"/>
            <a:ext cx="288000" cy="288000"/>
          </a:xfrm>
          <a:prstGeom prst="rect">
            <a:avLst/>
          </a:prstGeom>
        </p:spPr>
      </p:pic>
      <p:pic>
        <p:nvPicPr>
          <p:cNvPr id="14" name="Picture 13">
            <a:hlinkClick r:id="rId11" tooltip="Instagram"/>
            <a:extLst>
              <a:ext uri="{FF2B5EF4-FFF2-40B4-BE49-F238E27FC236}">
                <a16:creationId xmlns:a16="http://schemas.microsoft.com/office/drawing/2014/main" id="{EB07A8AE-8B6A-45E3-B122-23CE1B627D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10" y="4988837"/>
            <a:ext cx="28857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9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D7753-B4ED-46CF-A1DB-9ACF730AC9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FB7399-2778-45A0-B496-65FD2498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16EAE49-AC0B-45CB-A831-8F7E2298DC6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126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38CE64-C4E8-4B20-A5D4-8E5269EB0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9CAF6B-9021-415C-AFAF-3FB06E37BF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1pPr>
            <a:lvl2pPr marL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20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2A6B7-8EF5-4F68-B61E-0E19D893D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 19"/>
          <p:cNvSpPr>
            <a:spLocks noChangeAspect="1" noEditPoints="1"/>
          </p:cNvSpPr>
          <p:nvPr userDrawn="1"/>
        </p:nvSpPr>
        <p:spPr bwMode="auto">
          <a:xfrm>
            <a:off x="1000126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6542657-4360-48FE-9717-05F27D7794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5B31122-B38C-4FD6-8BAC-2B2E145F93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1pPr>
            <a:lvl2pPr marL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94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45BC3-C43F-4F8E-8BA4-782A6CC48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68E4BEE9-B1F8-46CB-941E-339673E1603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800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ACDE955-43F5-44C0-8634-0654D0D171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Aft>
                <a:spcPts val="600"/>
              </a:spcAft>
              <a:defRPr sz="1600">
                <a:solidFill>
                  <a:schemeClr val="tx2"/>
                </a:solidFill>
              </a:defRPr>
            </a:lvl1pPr>
            <a:lvl2pPr marL="0"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0" indent="0">
              <a:buClr>
                <a:schemeClr val="bg1"/>
              </a:buClr>
              <a:buFontTx/>
              <a:buNone/>
              <a:defRPr sz="11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100" b="1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918954-05A6-41DF-911C-B3BA88B9F2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 marL="0">
              <a:spcAft>
                <a:spcPts val="600"/>
              </a:spcAft>
              <a:defRPr sz="1600" b="0">
                <a:solidFill>
                  <a:schemeClr val="tx2"/>
                </a:solidFill>
              </a:defRPr>
            </a:lvl1pPr>
            <a:lvl2pPr marL="0"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buClrTx/>
              <a:buFontTx/>
              <a:buNone/>
              <a:defRPr sz="12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063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79DD06-6AB6-414F-A00C-3CBE864AA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80826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reeform 19"/>
          <p:cNvSpPr>
            <a:spLocks noChangeAspect="1" noEditPoints="1"/>
          </p:cNvSpPr>
          <p:nvPr userDrawn="1"/>
        </p:nvSpPr>
        <p:spPr bwMode="auto">
          <a:xfrm>
            <a:off x="1000126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F3C3D25-6535-409D-817E-4A4397F730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spcAft>
                <a:spcPts val="60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4CB16B-4E74-47C2-92E7-041E5521C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>
              <a:spcAft>
                <a:spcPts val="600"/>
              </a:spcAft>
              <a:defRPr sz="1600" b="0">
                <a:solidFill>
                  <a:schemeClr val="bg1"/>
                </a:solidFill>
              </a:defRPr>
            </a:lvl1pPr>
            <a:lvl2pPr marL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355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A3BF2-A0C5-4D2E-9932-9BF3A5B09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reeform 19"/>
          <p:cNvSpPr>
            <a:spLocks noChangeAspect="1" noEditPoints="1"/>
          </p:cNvSpPr>
          <p:nvPr userDrawn="1"/>
        </p:nvSpPr>
        <p:spPr bwMode="auto">
          <a:xfrm>
            <a:off x="1000126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5EB187-9C65-4DDA-9C4A-8077015AB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3900ADB-5C39-482A-ACEF-4E440626A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991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542327-6C5C-4683-A1F2-C55EAB393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6581117" cy="3510000"/>
          </a:xfrm>
        </p:spPr>
        <p:txBody>
          <a:bodyPr anchor="t" anchorCtr="0"/>
          <a:lstStyle>
            <a:lvl1pPr algn="l">
              <a:defRPr sz="11000" baseline="0">
                <a:solidFill>
                  <a:srgbClr val="0033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68E4BEE9-B1F8-46CB-941E-339673E1603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0800" y="648000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DBF2D30-4448-45B3-AEBD-F2914A2870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0800" y="5416513"/>
            <a:ext cx="6581117" cy="295275"/>
          </a:xfrm>
        </p:spPr>
        <p:txBody>
          <a:bodyPr/>
          <a:lstStyle>
            <a:lvl1pPr>
              <a:spcAft>
                <a:spcPts val="600"/>
              </a:spcAft>
              <a:defRPr sz="1600">
                <a:solidFill>
                  <a:schemeClr val="tx2"/>
                </a:solidFill>
              </a:defRPr>
            </a:lvl1pPr>
            <a:lvl2pPr marL="0">
              <a:buFontTx/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 b="1">
                <a:solidFill>
                  <a:schemeClr val="tx2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 b="1">
                <a:solidFill>
                  <a:schemeClr val="tx2"/>
                </a:solidFill>
              </a:defRPr>
            </a:lvl4pPr>
            <a:lvl5pPr marL="0" indent="0">
              <a:buClr>
                <a:schemeClr val="bg1"/>
              </a:buClr>
              <a:buFontTx/>
              <a:buNone/>
              <a:defRPr sz="11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100" b="1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CCA37A-D989-49AC-AD0D-46A91C31C8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800" y="5886175"/>
            <a:ext cx="6581117" cy="295275"/>
          </a:xfrm>
        </p:spPr>
        <p:txBody>
          <a:bodyPr/>
          <a:lstStyle>
            <a:lvl1pPr marL="0">
              <a:spcAft>
                <a:spcPts val="600"/>
              </a:spcAft>
              <a:defRPr sz="1600" b="0">
                <a:solidFill>
                  <a:schemeClr val="tx2"/>
                </a:solidFill>
              </a:defRPr>
            </a:lvl1pPr>
            <a:lvl2pPr marL="0">
              <a:buFontTx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buClr>
                <a:schemeClr val="bg1"/>
              </a:buClr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Clr>
                <a:schemeClr val="bg1"/>
              </a:buClr>
              <a:buFontTx/>
              <a:buNone/>
              <a:defRPr sz="1200">
                <a:solidFill>
                  <a:schemeClr val="tx2"/>
                </a:solidFill>
              </a:defRPr>
            </a:lvl4pPr>
            <a:lvl5pPr marL="0" indent="0">
              <a:buClrTx/>
              <a:buFontTx/>
              <a:buNone/>
              <a:defRPr sz="12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638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000" y="431800"/>
            <a:ext cx="101880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000" y="1331360"/>
            <a:ext cx="10188000" cy="4545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0740345" y="6266997"/>
            <a:ext cx="449655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862673" y="6266997"/>
            <a:ext cx="8466654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2020 KPMG Oy Ab, a Finnish limited liability company and a member firm of the KPMG network of independent member firms affiliated with KPMG International Cooperative, a Swiss entity. All rights reserved.</a:t>
            </a:r>
          </a:p>
        </p:txBody>
      </p:sp>
      <p:sp>
        <p:nvSpPr>
          <p:cNvPr id="26" name="Freeform 19"/>
          <p:cNvSpPr>
            <a:spLocks noEditPoints="1"/>
          </p:cNvSpPr>
          <p:nvPr userDrawn="1"/>
        </p:nvSpPr>
        <p:spPr bwMode="auto">
          <a:xfrm>
            <a:off x="1000800" y="626699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6" r:id="rId2"/>
    <p:sldLayoutId id="2147483723" r:id="rId3"/>
    <p:sldLayoutId id="2147483722" r:id="rId4"/>
    <p:sldLayoutId id="2147483710" r:id="rId5"/>
    <p:sldLayoutId id="2147483725" r:id="rId6"/>
    <p:sldLayoutId id="2147483719" r:id="rId7"/>
    <p:sldLayoutId id="2147483705" r:id="rId8"/>
    <p:sldLayoutId id="2147483720" r:id="rId9"/>
    <p:sldLayoutId id="2147483664" r:id="rId10"/>
    <p:sldLayoutId id="2147483666" r:id="rId11"/>
    <p:sldLayoutId id="2147483718" r:id="rId12"/>
    <p:sldLayoutId id="2147483729" r:id="rId13"/>
    <p:sldLayoutId id="2147483689" r:id="rId14"/>
    <p:sldLayoutId id="214748369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701" r:id="rId22"/>
    <p:sldLayoutId id="2147483697" r:id="rId23"/>
    <p:sldLayoutId id="2147483708" r:id="rId24"/>
    <p:sldLayoutId id="2147483700" r:id="rId25"/>
    <p:sldLayoutId id="2147483698" r:id="rId26"/>
    <p:sldLayoutId id="2147483682" r:id="rId27"/>
    <p:sldLayoutId id="2147483728" r:id="rId28"/>
    <p:sldLayoutId id="2147483667" r:id="rId29"/>
    <p:sldLayoutId id="2147483727" r:id="rId30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‒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 userDrawn="1">
          <p15:clr>
            <a:srgbClr val="F26B43"/>
          </p15:clr>
        </p15:guide>
        <p15:guide id="2" pos="627" userDrawn="1">
          <p15:clr>
            <a:srgbClr val="F26B43"/>
          </p15:clr>
        </p15:guide>
        <p15:guide id="3" pos="7055" userDrawn="1">
          <p15:clr>
            <a:srgbClr val="F26B43"/>
          </p15:clr>
        </p15:guide>
        <p15:guide id="4" orient="horz" pos="833" userDrawn="1">
          <p15:clr>
            <a:srgbClr val="F26B43"/>
          </p15:clr>
        </p15:guide>
        <p15:guide id="5" orient="horz" pos="608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omentilintarkastajat.fi/toimintamme/ajankohtaista/uutisia/suositus-listayhtion-esef-tilinpaatoksen-varmentamisesta-julkaist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AEEFBE-0599-4CCE-A589-BF1E988D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00" y="1512000"/>
            <a:ext cx="7486252" cy="3510000"/>
          </a:xfrm>
        </p:spPr>
        <p:txBody>
          <a:bodyPr/>
          <a:lstStyle/>
          <a:p>
            <a:r>
              <a:rPr lang="fi-FI" sz="8000" noProof="0" dirty="0"/>
              <a:t>Tilintarkastajan näkökulma ESEF-raportointiin</a:t>
            </a:r>
            <a:br>
              <a:rPr lang="fi-FI" noProof="0" dirty="0"/>
            </a:br>
            <a:br>
              <a:rPr lang="fi-FI" sz="2000" b="1" noProof="0" dirty="0"/>
            </a:br>
            <a:br>
              <a:rPr lang="fi-FI" sz="900" b="1" noProof="0" dirty="0"/>
            </a:br>
            <a:br>
              <a:rPr lang="fi-FI" sz="900" b="1" noProof="0" dirty="0"/>
            </a:br>
            <a:br>
              <a:rPr lang="fi-FI" sz="2000" b="1" noProof="0" dirty="0"/>
            </a:br>
            <a:endParaRPr lang="fi-FI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38FA0A2-9BEC-41B3-90E0-BEDD833414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noProof="0" dirty="0"/>
              <a:t>Listayhtiöiden tilinpäätösraportointi (ESEF) – webinaari 24.9.2020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BF5B522-9FA6-4824-BE56-F6566EC798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noProof="0" dirty="0"/>
              <a:t>Virpi Halonen, KHT, osakas</a:t>
            </a:r>
          </a:p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7118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6FC0-DBAF-49C0-9710-9B0EFDC0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00" y="431800"/>
            <a:ext cx="10188000" cy="533400"/>
          </a:xfrm>
        </p:spPr>
        <p:txBody>
          <a:bodyPr/>
          <a:lstStyle/>
          <a:p>
            <a:r>
              <a:rPr lang="fi-FI" noProof="0" dirty="0"/>
              <a:t>Varmennusprosessi tilintarkastajan silmin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F637D1-3441-49EF-966D-BFF17D2B0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258809"/>
              </p:ext>
            </p:extLst>
          </p:nvPr>
        </p:nvGraphicFramePr>
        <p:xfrm>
          <a:off x="1034235" y="1034374"/>
          <a:ext cx="9532505" cy="475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250">
            <a:extLst>
              <a:ext uri="{FF2B5EF4-FFF2-40B4-BE49-F238E27FC236}">
                <a16:creationId xmlns:a16="http://schemas.microsoft.com/office/drawing/2014/main" id="{441AE84C-D07A-44CE-93B2-299D291CB08C}"/>
              </a:ext>
            </a:extLst>
          </p:cNvPr>
          <p:cNvGrpSpPr/>
          <p:nvPr/>
        </p:nvGrpSpPr>
        <p:grpSpPr>
          <a:xfrm>
            <a:off x="11208161" y="851338"/>
            <a:ext cx="474480" cy="441279"/>
            <a:chOff x="-9242425" y="1674813"/>
            <a:chExt cx="1130300" cy="1127125"/>
          </a:xfrm>
          <a:solidFill>
            <a:srgbClr val="00338D"/>
          </a:solidFill>
        </p:grpSpPr>
        <p:sp>
          <p:nvSpPr>
            <p:cNvPr id="7" name="Freeform 154">
              <a:extLst>
                <a:ext uri="{FF2B5EF4-FFF2-40B4-BE49-F238E27FC236}">
                  <a16:creationId xmlns:a16="http://schemas.microsoft.com/office/drawing/2014/main" id="{43EE34D4-8B1A-43ED-846B-C499CE175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090025" y="1674813"/>
              <a:ext cx="823912" cy="1127125"/>
            </a:xfrm>
            <a:custGeom>
              <a:avLst/>
              <a:gdLst/>
              <a:ahLst/>
              <a:cxnLst>
                <a:cxn ang="0">
                  <a:pos x="397" y="1025"/>
                </a:cxn>
                <a:cxn ang="0">
                  <a:pos x="440" y="1043"/>
                </a:cxn>
                <a:cxn ang="0">
                  <a:pos x="626" y="1036"/>
                </a:cxn>
                <a:cxn ang="0">
                  <a:pos x="652" y="1001"/>
                </a:cxn>
                <a:cxn ang="0">
                  <a:pos x="673" y="936"/>
                </a:cxn>
                <a:cxn ang="0">
                  <a:pos x="722" y="888"/>
                </a:cxn>
                <a:cxn ang="0">
                  <a:pos x="831" y="800"/>
                </a:cxn>
                <a:cxn ang="0">
                  <a:pos x="906" y="684"/>
                </a:cxn>
                <a:cxn ang="0">
                  <a:pos x="939" y="548"/>
                </a:cxn>
                <a:cxn ang="0">
                  <a:pos x="935" y="455"/>
                </a:cxn>
                <a:cxn ang="0">
                  <a:pos x="907" y="356"/>
                </a:cxn>
                <a:cxn ang="0">
                  <a:pos x="856" y="267"/>
                </a:cxn>
                <a:cxn ang="0">
                  <a:pos x="787" y="195"/>
                </a:cxn>
                <a:cxn ang="0">
                  <a:pos x="702" y="140"/>
                </a:cxn>
                <a:cxn ang="0">
                  <a:pos x="604" y="108"/>
                </a:cxn>
                <a:cxn ang="0">
                  <a:pos x="519" y="99"/>
                </a:cxn>
                <a:cxn ang="0">
                  <a:pos x="414" y="112"/>
                </a:cxn>
                <a:cxn ang="0">
                  <a:pos x="318" y="149"/>
                </a:cxn>
                <a:cxn ang="0">
                  <a:pos x="237" y="207"/>
                </a:cxn>
                <a:cxn ang="0">
                  <a:pos x="170" y="284"/>
                </a:cxn>
                <a:cxn ang="0">
                  <a:pos x="124" y="375"/>
                </a:cxn>
                <a:cxn ang="0">
                  <a:pos x="101" y="476"/>
                </a:cxn>
                <a:cxn ang="0">
                  <a:pos x="102" y="576"/>
                </a:cxn>
                <a:cxn ang="0">
                  <a:pos x="144" y="709"/>
                </a:cxn>
                <a:cxn ang="0">
                  <a:pos x="227" y="821"/>
                </a:cxn>
                <a:cxn ang="0">
                  <a:pos x="317" y="888"/>
                </a:cxn>
                <a:cxn ang="0">
                  <a:pos x="374" y="951"/>
                </a:cxn>
                <a:cxn ang="0">
                  <a:pos x="618" y="1363"/>
                </a:cxn>
                <a:cxn ang="0">
                  <a:pos x="591" y="1403"/>
                </a:cxn>
                <a:cxn ang="0">
                  <a:pos x="492" y="1418"/>
                </a:cxn>
                <a:cxn ang="0">
                  <a:pos x="446" y="1403"/>
                </a:cxn>
                <a:cxn ang="0">
                  <a:pos x="393" y="1363"/>
                </a:cxn>
                <a:cxn ang="0">
                  <a:pos x="352" y="1355"/>
                </a:cxn>
                <a:cxn ang="0">
                  <a:pos x="311" y="1326"/>
                </a:cxn>
                <a:cxn ang="0">
                  <a:pos x="289" y="1280"/>
                </a:cxn>
                <a:cxn ang="0">
                  <a:pos x="287" y="996"/>
                </a:cxn>
                <a:cxn ang="0">
                  <a:pos x="239" y="957"/>
                </a:cxn>
                <a:cxn ang="0">
                  <a:pos x="111" y="841"/>
                </a:cxn>
                <a:cxn ang="0">
                  <a:pos x="29" y="691"/>
                </a:cxn>
                <a:cxn ang="0">
                  <a:pos x="0" y="519"/>
                </a:cxn>
                <a:cxn ang="0">
                  <a:pos x="9" y="414"/>
                </a:cxn>
                <a:cxn ang="0">
                  <a:pos x="51" y="293"/>
                </a:cxn>
                <a:cxn ang="0">
                  <a:pos x="117" y="188"/>
                </a:cxn>
                <a:cxn ang="0">
                  <a:pos x="208" y="102"/>
                </a:cxn>
                <a:cxn ang="0">
                  <a:pos x="317" y="40"/>
                </a:cxn>
                <a:cxn ang="0">
                  <a:pos x="440" y="5"/>
                </a:cxn>
                <a:cxn ang="0">
                  <a:pos x="546" y="0"/>
                </a:cxn>
                <a:cxn ang="0">
                  <a:pos x="675" y="22"/>
                </a:cxn>
                <a:cxn ang="0">
                  <a:pos x="790" y="74"/>
                </a:cxn>
                <a:cxn ang="0">
                  <a:pos x="886" y="151"/>
                </a:cxn>
                <a:cxn ang="0">
                  <a:pos x="964" y="249"/>
                </a:cxn>
                <a:cxn ang="0">
                  <a:pos x="1015" y="364"/>
                </a:cxn>
                <a:cxn ang="0">
                  <a:pos x="1039" y="493"/>
                </a:cxn>
                <a:cxn ang="0">
                  <a:pos x="1029" y="625"/>
                </a:cxn>
                <a:cxn ang="0">
                  <a:pos x="967" y="784"/>
                </a:cxn>
                <a:cxn ang="0">
                  <a:pos x="856" y="915"/>
                </a:cxn>
                <a:cxn ang="0">
                  <a:pos x="762" y="981"/>
                </a:cxn>
                <a:cxn ang="0">
                  <a:pos x="752" y="1258"/>
                </a:cxn>
                <a:cxn ang="0">
                  <a:pos x="740" y="1309"/>
                </a:cxn>
                <a:cxn ang="0">
                  <a:pos x="705" y="1345"/>
                </a:cxn>
                <a:cxn ang="0">
                  <a:pos x="656" y="1363"/>
                </a:cxn>
              </a:cxnLst>
              <a:rect l="0" t="0" r="r" b="b"/>
              <a:pathLst>
                <a:path w="1039" h="1418">
                  <a:moveTo>
                    <a:pt x="386" y="1003"/>
                  </a:moveTo>
                  <a:lnTo>
                    <a:pt x="386" y="1003"/>
                  </a:lnTo>
                  <a:lnTo>
                    <a:pt x="389" y="1011"/>
                  </a:lnTo>
                  <a:lnTo>
                    <a:pt x="392" y="1018"/>
                  </a:lnTo>
                  <a:lnTo>
                    <a:pt x="397" y="1025"/>
                  </a:lnTo>
                  <a:lnTo>
                    <a:pt x="404" y="1032"/>
                  </a:lnTo>
                  <a:lnTo>
                    <a:pt x="413" y="1036"/>
                  </a:lnTo>
                  <a:lnTo>
                    <a:pt x="421" y="1039"/>
                  </a:lnTo>
                  <a:lnTo>
                    <a:pt x="431" y="1042"/>
                  </a:lnTo>
                  <a:lnTo>
                    <a:pt x="440" y="1043"/>
                  </a:lnTo>
                  <a:lnTo>
                    <a:pt x="598" y="1043"/>
                  </a:lnTo>
                  <a:lnTo>
                    <a:pt x="598" y="1043"/>
                  </a:lnTo>
                  <a:lnTo>
                    <a:pt x="608" y="1042"/>
                  </a:lnTo>
                  <a:lnTo>
                    <a:pt x="618" y="1039"/>
                  </a:lnTo>
                  <a:lnTo>
                    <a:pt x="626" y="1036"/>
                  </a:lnTo>
                  <a:lnTo>
                    <a:pt x="634" y="1032"/>
                  </a:lnTo>
                  <a:lnTo>
                    <a:pt x="641" y="1025"/>
                  </a:lnTo>
                  <a:lnTo>
                    <a:pt x="647" y="1018"/>
                  </a:lnTo>
                  <a:lnTo>
                    <a:pt x="650" y="1011"/>
                  </a:lnTo>
                  <a:lnTo>
                    <a:pt x="652" y="1001"/>
                  </a:lnTo>
                  <a:lnTo>
                    <a:pt x="652" y="1001"/>
                  </a:lnTo>
                  <a:lnTo>
                    <a:pt x="655" y="985"/>
                  </a:lnTo>
                  <a:lnTo>
                    <a:pt x="659" y="967"/>
                  </a:lnTo>
                  <a:lnTo>
                    <a:pt x="665" y="951"/>
                  </a:lnTo>
                  <a:lnTo>
                    <a:pt x="673" y="936"/>
                  </a:lnTo>
                  <a:lnTo>
                    <a:pt x="681" y="921"/>
                  </a:lnTo>
                  <a:lnTo>
                    <a:pt x="693" y="909"/>
                  </a:lnTo>
                  <a:lnTo>
                    <a:pt x="706" y="897"/>
                  </a:lnTo>
                  <a:lnTo>
                    <a:pt x="722" y="888"/>
                  </a:lnTo>
                  <a:lnTo>
                    <a:pt x="722" y="888"/>
                  </a:lnTo>
                  <a:lnTo>
                    <a:pt x="747" y="874"/>
                  </a:lnTo>
                  <a:lnTo>
                    <a:pt x="769" y="857"/>
                  </a:lnTo>
                  <a:lnTo>
                    <a:pt x="791" y="839"/>
                  </a:lnTo>
                  <a:lnTo>
                    <a:pt x="812" y="821"/>
                  </a:lnTo>
                  <a:lnTo>
                    <a:pt x="831" y="800"/>
                  </a:lnTo>
                  <a:lnTo>
                    <a:pt x="849" y="780"/>
                  </a:lnTo>
                  <a:lnTo>
                    <a:pt x="866" y="758"/>
                  </a:lnTo>
                  <a:lnTo>
                    <a:pt x="881" y="734"/>
                  </a:lnTo>
                  <a:lnTo>
                    <a:pt x="895" y="709"/>
                  </a:lnTo>
                  <a:lnTo>
                    <a:pt x="906" y="684"/>
                  </a:lnTo>
                  <a:lnTo>
                    <a:pt x="916" y="658"/>
                  </a:lnTo>
                  <a:lnTo>
                    <a:pt x="924" y="631"/>
                  </a:lnTo>
                  <a:lnTo>
                    <a:pt x="931" y="604"/>
                  </a:lnTo>
                  <a:lnTo>
                    <a:pt x="936" y="576"/>
                  </a:lnTo>
                  <a:lnTo>
                    <a:pt x="939" y="548"/>
                  </a:lnTo>
                  <a:lnTo>
                    <a:pt x="939" y="519"/>
                  </a:lnTo>
                  <a:lnTo>
                    <a:pt x="939" y="519"/>
                  </a:lnTo>
                  <a:lnTo>
                    <a:pt x="939" y="497"/>
                  </a:lnTo>
                  <a:lnTo>
                    <a:pt x="938" y="476"/>
                  </a:lnTo>
                  <a:lnTo>
                    <a:pt x="935" y="455"/>
                  </a:lnTo>
                  <a:lnTo>
                    <a:pt x="931" y="435"/>
                  </a:lnTo>
                  <a:lnTo>
                    <a:pt x="927" y="414"/>
                  </a:lnTo>
                  <a:lnTo>
                    <a:pt x="921" y="395"/>
                  </a:lnTo>
                  <a:lnTo>
                    <a:pt x="914" y="375"/>
                  </a:lnTo>
                  <a:lnTo>
                    <a:pt x="907" y="356"/>
                  </a:lnTo>
                  <a:lnTo>
                    <a:pt x="898" y="336"/>
                  </a:lnTo>
                  <a:lnTo>
                    <a:pt x="889" y="318"/>
                  </a:lnTo>
                  <a:lnTo>
                    <a:pt x="878" y="302"/>
                  </a:lnTo>
                  <a:lnTo>
                    <a:pt x="868" y="284"/>
                  </a:lnTo>
                  <a:lnTo>
                    <a:pt x="856" y="267"/>
                  </a:lnTo>
                  <a:lnTo>
                    <a:pt x="844" y="252"/>
                  </a:lnTo>
                  <a:lnTo>
                    <a:pt x="831" y="237"/>
                  </a:lnTo>
                  <a:lnTo>
                    <a:pt x="816" y="221"/>
                  </a:lnTo>
                  <a:lnTo>
                    <a:pt x="802" y="207"/>
                  </a:lnTo>
                  <a:lnTo>
                    <a:pt x="787" y="195"/>
                  </a:lnTo>
                  <a:lnTo>
                    <a:pt x="770" y="183"/>
                  </a:lnTo>
                  <a:lnTo>
                    <a:pt x="755" y="170"/>
                  </a:lnTo>
                  <a:lnTo>
                    <a:pt x="737" y="159"/>
                  </a:lnTo>
                  <a:lnTo>
                    <a:pt x="720" y="149"/>
                  </a:lnTo>
                  <a:lnTo>
                    <a:pt x="702" y="140"/>
                  </a:lnTo>
                  <a:lnTo>
                    <a:pt x="683" y="131"/>
                  </a:lnTo>
                  <a:lnTo>
                    <a:pt x="663" y="124"/>
                  </a:lnTo>
                  <a:lnTo>
                    <a:pt x="644" y="117"/>
                  </a:lnTo>
                  <a:lnTo>
                    <a:pt x="625" y="112"/>
                  </a:lnTo>
                  <a:lnTo>
                    <a:pt x="604" y="108"/>
                  </a:lnTo>
                  <a:lnTo>
                    <a:pt x="583" y="104"/>
                  </a:lnTo>
                  <a:lnTo>
                    <a:pt x="562" y="101"/>
                  </a:lnTo>
                  <a:lnTo>
                    <a:pt x="541" y="99"/>
                  </a:lnTo>
                  <a:lnTo>
                    <a:pt x="519" y="99"/>
                  </a:lnTo>
                  <a:lnTo>
                    <a:pt x="519" y="99"/>
                  </a:lnTo>
                  <a:lnTo>
                    <a:pt x="497" y="99"/>
                  </a:lnTo>
                  <a:lnTo>
                    <a:pt x="476" y="101"/>
                  </a:lnTo>
                  <a:lnTo>
                    <a:pt x="456" y="104"/>
                  </a:lnTo>
                  <a:lnTo>
                    <a:pt x="435" y="108"/>
                  </a:lnTo>
                  <a:lnTo>
                    <a:pt x="414" y="112"/>
                  </a:lnTo>
                  <a:lnTo>
                    <a:pt x="395" y="117"/>
                  </a:lnTo>
                  <a:lnTo>
                    <a:pt x="375" y="124"/>
                  </a:lnTo>
                  <a:lnTo>
                    <a:pt x="356" y="131"/>
                  </a:lnTo>
                  <a:lnTo>
                    <a:pt x="336" y="140"/>
                  </a:lnTo>
                  <a:lnTo>
                    <a:pt x="318" y="149"/>
                  </a:lnTo>
                  <a:lnTo>
                    <a:pt x="302" y="159"/>
                  </a:lnTo>
                  <a:lnTo>
                    <a:pt x="284" y="170"/>
                  </a:lnTo>
                  <a:lnTo>
                    <a:pt x="267" y="183"/>
                  </a:lnTo>
                  <a:lnTo>
                    <a:pt x="252" y="195"/>
                  </a:lnTo>
                  <a:lnTo>
                    <a:pt x="237" y="207"/>
                  </a:lnTo>
                  <a:lnTo>
                    <a:pt x="221" y="221"/>
                  </a:lnTo>
                  <a:lnTo>
                    <a:pt x="208" y="237"/>
                  </a:lnTo>
                  <a:lnTo>
                    <a:pt x="195" y="252"/>
                  </a:lnTo>
                  <a:lnTo>
                    <a:pt x="183" y="267"/>
                  </a:lnTo>
                  <a:lnTo>
                    <a:pt x="170" y="284"/>
                  </a:lnTo>
                  <a:lnTo>
                    <a:pt x="160" y="302"/>
                  </a:lnTo>
                  <a:lnTo>
                    <a:pt x="149" y="318"/>
                  </a:lnTo>
                  <a:lnTo>
                    <a:pt x="141" y="336"/>
                  </a:lnTo>
                  <a:lnTo>
                    <a:pt x="131" y="356"/>
                  </a:lnTo>
                  <a:lnTo>
                    <a:pt x="124" y="375"/>
                  </a:lnTo>
                  <a:lnTo>
                    <a:pt x="117" y="395"/>
                  </a:lnTo>
                  <a:lnTo>
                    <a:pt x="112" y="414"/>
                  </a:lnTo>
                  <a:lnTo>
                    <a:pt x="108" y="435"/>
                  </a:lnTo>
                  <a:lnTo>
                    <a:pt x="104" y="455"/>
                  </a:lnTo>
                  <a:lnTo>
                    <a:pt x="101" y="476"/>
                  </a:lnTo>
                  <a:lnTo>
                    <a:pt x="99" y="497"/>
                  </a:lnTo>
                  <a:lnTo>
                    <a:pt x="99" y="519"/>
                  </a:lnTo>
                  <a:lnTo>
                    <a:pt x="99" y="519"/>
                  </a:lnTo>
                  <a:lnTo>
                    <a:pt x="99" y="548"/>
                  </a:lnTo>
                  <a:lnTo>
                    <a:pt x="102" y="576"/>
                  </a:lnTo>
                  <a:lnTo>
                    <a:pt x="108" y="604"/>
                  </a:lnTo>
                  <a:lnTo>
                    <a:pt x="115" y="631"/>
                  </a:lnTo>
                  <a:lnTo>
                    <a:pt x="123" y="658"/>
                  </a:lnTo>
                  <a:lnTo>
                    <a:pt x="133" y="684"/>
                  </a:lnTo>
                  <a:lnTo>
                    <a:pt x="144" y="709"/>
                  </a:lnTo>
                  <a:lnTo>
                    <a:pt x="158" y="734"/>
                  </a:lnTo>
                  <a:lnTo>
                    <a:pt x="173" y="758"/>
                  </a:lnTo>
                  <a:lnTo>
                    <a:pt x="190" y="780"/>
                  </a:lnTo>
                  <a:lnTo>
                    <a:pt x="208" y="800"/>
                  </a:lnTo>
                  <a:lnTo>
                    <a:pt x="227" y="821"/>
                  </a:lnTo>
                  <a:lnTo>
                    <a:pt x="248" y="839"/>
                  </a:lnTo>
                  <a:lnTo>
                    <a:pt x="270" y="857"/>
                  </a:lnTo>
                  <a:lnTo>
                    <a:pt x="293" y="874"/>
                  </a:lnTo>
                  <a:lnTo>
                    <a:pt x="317" y="888"/>
                  </a:lnTo>
                  <a:lnTo>
                    <a:pt x="317" y="888"/>
                  </a:lnTo>
                  <a:lnTo>
                    <a:pt x="332" y="897"/>
                  </a:lnTo>
                  <a:lnTo>
                    <a:pt x="346" y="909"/>
                  </a:lnTo>
                  <a:lnTo>
                    <a:pt x="357" y="922"/>
                  </a:lnTo>
                  <a:lnTo>
                    <a:pt x="366" y="936"/>
                  </a:lnTo>
                  <a:lnTo>
                    <a:pt x="374" y="951"/>
                  </a:lnTo>
                  <a:lnTo>
                    <a:pt x="379" y="967"/>
                  </a:lnTo>
                  <a:lnTo>
                    <a:pt x="384" y="985"/>
                  </a:lnTo>
                  <a:lnTo>
                    <a:pt x="386" y="1003"/>
                  </a:lnTo>
                  <a:lnTo>
                    <a:pt x="386" y="1003"/>
                  </a:lnTo>
                  <a:close/>
                  <a:moveTo>
                    <a:pt x="618" y="1363"/>
                  </a:moveTo>
                  <a:lnTo>
                    <a:pt x="618" y="1363"/>
                  </a:lnTo>
                  <a:lnTo>
                    <a:pt x="614" y="1375"/>
                  </a:lnTo>
                  <a:lnTo>
                    <a:pt x="608" y="1385"/>
                  </a:lnTo>
                  <a:lnTo>
                    <a:pt x="601" y="1395"/>
                  </a:lnTo>
                  <a:lnTo>
                    <a:pt x="591" y="1403"/>
                  </a:lnTo>
                  <a:lnTo>
                    <a:pt x="582" y="1410"/>
                  </a:lnTo>
                  <a:lnTo>
                    <a:pt x="571" y="1414"/>
                  </a:lnTo>
                  <a:lnTo>
                    <a:pt x="559" y="1418"/>
                  </a:lnTo>
                  <a:lnTo>
                    <a:pt x="547" y="1418"/>
                  </a:lnTo>
                  <a:lnTo>
                    <a:pt x="492" y="1418"/>
                  </a:lnTo>
                  <a:lnTo>
                    <a:pt x="492" y="1418"/>
                  </a:lnTo>
                  <a:lnTo>
                    <a:pt x="479" y="1418"/>
                  </a:lnTo>
                  <a:lnTo>
                    <a:pt x="467" y="1414"/>
                  </a:lnTo>
                  <a:lnTo>
                    <a:pt x="457" y="1410"/>
                  </a:lnTo>
                  <a:lnTo>
                    <a:pt x="446" y="1403"/>
                  </a:lnTo>
                  <a:lnTo>
                    <a:pt x="438" y="1395"/>
                  </a:lnTo>
                  <a:lnTo>
                    <a:pt x="431" y="1385"/>
                  </a:lnTo>
                  <a:lnTo>
                    <a:pt x="425" y="1375"/>
                  </a:lnTo>
                  <a:lnTo>
                    <a:pt x="421" y="1363"/>
                  </a:lnTo>
                  <a:lnTo>
                    <a:pt x="393" y="1363"/>
                  </a:lnTo>
                  <a:lnTo>
                    <a:pt x="393" y="1363"/>
                  </a:lnTo>
                  <a:lnTo>
                    <a:pt x="382" y="1363"/>
                  </a:lnTo>
                  <a:lnTo>
                    <a:pt x="371" y="1362"/>
                  </a:lnTo>
                  <a:lnTo>
                    <a:pt x="361" y="1359"/>
                  </a:lnTo>
                  <a:lnTo>
                    <a:pt x="352" y="1355"/>
                  </a:lnTo>
                  <a:lnTo>
                    <a:pt x="342" y="1350"/>
                  </a:lnTo>
                  <a:lnTo>
                    <a:pt x="334" y="1345"/>
                  </a:lnTo>
                  <a:lnTo>
                    <a:pt x="325" y="1339"/>
                  </a:lnTo>
                  <a:lnTo>
                    <a:pt x="318" y="1332"/>
                  </a:lnTo>
                  <a:lnTo>
                    <a:pt x="311" y="1326"/>
                  </a:lnTo>
                  <a:lnTo>
                    <a:pt x="305" y="1317"/>
                  </a:lnTo>
                  <a:lnTo>
                    <a:pt x="299" y="1309"/>
                  </a:lnTo>
                  <a:lnTo>
                    <a:pt x="295" y="1299"/>
                  </a:lnTo>
                  <a:lnTo>
                    <a:pt x="292" y="1290"/>
                  </a:lnTo>
                  <a:lnTo>
                    <a:pt x="289" y="1280"/>
                  </a:lnTo>
                  <a:lnTo>
                    <a:pt x="287" y="1269"/>
                  </a:lnTo>
                  <a:lnTo>
                    <a:pt x="287" y="1258"/>
                  </a:lnTo>
                  <a:lnTo>
                    <a:pt x="288" y="1006"/>
                  </a:lnTo>
                  <a:lnTo>
                    <a:pt x="288" y="1006"/>
                  </a:lnTo>
                  <a:lnTo>
                    <a:pt x="287" y="996"/>
                  </a:lnTo>
                  <a:lnTo>
                    <a:pt x="282" y="987"/>
                  </a:lnTo>
                  <a:lnTo>
                    <a:pt x="277" y="981"/>
                  </a:lnTo>
                  <a:lnTo>
                    <a:pt x="270" y="975"/>
                  </a:lnTo>
                  <a:lnTo>
                    <a:pt x="270" y="975"/>
                  </a:lnTo>
                  <a:lnTo>
                    <a:pt x="239" y="957"/>
                  </a:lnTo>
                  <a:lnTo>
                    <a:pt x="210" y="938"/>
                  </a:lnTo>
                  <a:lnTo>
                    <a:pt x="183" y="915"/>
                  </a:lnTo>
                  <a:lnTo>
                    <a:pt x="158" y="892"/>
                  </a:lnTo>
                  <a:lnTo>
                    <a:pt x="133" y="867"/>
                  </a:lnTo>
                  <a:lnTo>
                    <a:pt x="111" y="841"/>
                  </a:lnTo>
                  <a:lnTo>
                    <a:pt x="91" y="813"/>
                  </a:lnTo>
                  <a:lnTo>
                    <a:pt x="72" y="784"/>
                  </a:lnTo>
                  <a:lnTo>
                    <a:pt x="55" y="755"/>
                  </a:lnTo>
                  <a:lnTo>
                    <a:pt x="41" y="723"/>
                  </a:lnTo>
                  <a:lnTo>
                    <a:pt x="29" y="691"/>
                  </a:lnTo>
                  <a:lnTo>
                    <a:pt x="18" y="658"/>
                  </a:lnTo>
                  <a:lnTo>
                    <a:pt x="9" y="625"/>
                  </a:lnTo>
                  <a:lnTo>
                    <a:pt x="4" y="590"/>
                  </a:lnTo>
                  <a:lnTo>
                    <a:pt x="1" y="554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493"/>
                  </a:lnTo>
                  <a:lnTo>
                    <a:pt x="2" y="465"/>
                  </a:lnTo>
                  <a:lnTo>
                    <a:pt x="5" y="440"/>
                  </a:lnTo>
                  <a:lnTo>
                    <a:pt x="9" y="414"/>
                  </a:lnTo>
                  <a:lnTo>
                    <a:pt x="15" y="389"/>
                  </a:lnTo>
                  <a:lnTo>
                    <a:pt x="23" y="364"/>
                  </a:lnTo>
                  <a:lnTo>
                    <a:pt x="30" y="340"/>
                  </a:lnTo>
                  <a:lnTo>
                    <a:pt x="40" y="317"/>
                  </a:lnTo>
                  <a:lnTo>
                    <a:pt x="51" y="293"/>
                  </a:lnTo>
                  <a:lnTo>
                    <a:pt x="62" y="271"/>
                  </a:lnTo>
                  <a:lnTo>
                    <a:pt x="75" y="249"/>
                  </a:lnTo>
                  <a:lnTo>
                    <a:pt x="88" y="228"/>
                  </a:lnTo>
                  <a:lnTo>
                    <a:pt x="102" y="207"/>
                  </a:lnTo>
                  <a:lnTo>
                    <a:pt x="117" y="188"/>
                  </a:lnTo>
                  <a:lnTo>
                    <a:pt x="134" y="170"/>
                  </a:lnTo>
                  <a:lnTo>
                    <a:pt x="152" y="151"/>
                  </a:lnTo>
                  <a:lnTo>
                    <a:pt x="170" y="134"/>
                  </a:lnTo>
                  <a:lnTo>
                    <a:pt x="188" y="117"/>
                  </a:lnTo>
                  <a:lnTo>
                    <a:pt x="208" y="102"/>
                  </a:lnTo>
                  <a:lnTo>
                    <a:pt x="228" y="88"/>
                  </a:lnTo>
                  <a:lnTo>
                    <a:pt x="249" y="74"/>
                  </a:lnTo>
                  <a:lnTo>
                    <a:pt x="271" y="62"/>
                  </a:lnTo>
                  <a:lnTo>
                    <a:pt x="293" y="51"/>
                  </a:lnTo>
                  <a:lnTo>
                    <a:pt x="317" y="40"/>
                  </a:lnTo>
                  <a:lnTo>
                    <a:pt x="341" y="30"/>
                  </a:lnTo>
                  <a:lnTo>
                    <a:pt x="364" y="22"/>
                  </a:lnTo>
                  <a:lnTo>
                    <a:pt x="389" y="15"/>
                  </a:lnTo>
                  <a:lnTo>
                    <a:pt x="414" y="9"/>
                  </a:lnTo>
                  <a:lnTo>
                    <a:pt x="440" y="5"/>
                  </a:lnTo>
                  <a:lnTo>
                    <a:pt x="467" y="1"/>
                  </a:lnTo>
                  <a:lnTo>
                    <a:pt x="493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46" y="0"/>
                  </a:lnTo>
                  <a:lnTo>
                    <a:pt x="572" y="1"/>
                  </a:lnTo>
                  <a:lnTo>
                    <a:pt x="598" y="5"/>
                  </a:lnTo>
                  <a:lnTo>
                    <a:pt x="625" y="9"/>
                  </a:lnTo>
                  <a:lnTo>
                    <a:pt x="650" y="15"/>
                  </a:lnTo>
                  <a:lnTo>
                    <a:pt x="675" y="22"/>
                  </a:lnTo>
                  <a:lnTo>
                    <a:pt x="698" y="30"/>
                  </a:lnTo>
                  <a:lnTo>
                    <a:pt x="722" y="40"/>
                  </a:lnTo>
                  <a:lnTo>
                    <a:pt x="745" y="51"/>
                  </a:lnTo>
                  <a:lnTo>
                    <a:pt x="767" y="62"/>
                  </a:lnTo>
                  <a:lnTo>
                    <a:pt x="790" y="74"/>
                  </a:lnTo>
                  <a:lnTo>
                    <a:pt x="810" y="88"/>
                  </a:lnTo>
                  <a:lnTo>
                    <a:pt x="831" y="102"/>
                  </a:lnTo>
                  <a:lnTo>
                    <a:pt x="850" y="117"/>
                  </a:lnTo>
                  <a:lnTo>
                    <a:pt x="868" y="134"/>
                  </a:lnTo>
                  <a:lnTo>
                    <a:pt x="886" y="151"/>
                  </a:lnTo>
                  <a:lnTo>
                    <a:pt x="905" y="170"/>
                  </a:lnTo>
                  <a:lnTo>
                    <a:pt x="921" y="188"/>
                  </a:lnTo>
                  <a:lnTo>
                    <a:pt x="936" y="207"/>
                  </a:lnTo>
                  <a:lnTo>
                    <a:pt x="950" y="228"/>
                  </a:lnTo>
                  <a:lnTo>
                    <a:pt x="964" y="249"/>
                  </a:lnTo>
                  <a:lnTo>
                    <a:pt x="977" y="271"/>
                  </a:lnTo>
                  <a:lnTo>
                    <a:pt x="988" y="293"/>
                  </a:lnTo>
                  <a:lnTo>
                    <a:pt x="999" y="317"/>
                  </a:lnTo>
                  <a:lnTo>
                    <a:pt x="1008" y="340"/>
                  </a:lnTo>
                  <a:lnTo>
                    <a:pt x="1015" y="364"/>
                  </a:lnTo>
                  <a:lnTo>
                    <a:pt x="1024" y="389"/>
                  </a:lnTo>
                  <a:lnTo>
                    <a:pt x="1029" y="414"/>
                  </a:lnTo>
                  <a:lnTo>
                    <a:pt x="1033" y="440"/>
                  </a:lnTo>
                  <a:lnTo>
                    <a:pt x="1036" y="465"/>
                  </a:lnTo>
                  <a:lnTo>
                    <a:pt x="1039" y="493"/>
                  </a:lnTo>
                  <a:lnTo>
                    <a:pt x="1039" y="519"/>
                  </a:lnTo>
                  <a:lnTo>
                    <a:pt x="1039" y="519"/>
                  </a:lnTo>
                  <a:lnTo>
                    <a:pt x="1038" y="554"/>
                  </a:lnTo>
                  <a:lnTo>
                    <a:pt x="1035" y="590"/>
                  </a:lnTo>
                  <a:lnTo>
                    <a:pt x="1029" y="625"/>
                  </a:lnTo>
                  <a:lnTo>
                    <a:pt x="1021" y="658"/>
                  </a:lnTo>
                  <a:lnTo>
                    <a:pt x="1010" y="691"/>
                  </a:lnTo>
                  <a:lnTo>
                    <a:pt x="997" y="723"/>
                  </a:lnTo>
                  <a:lnTo>
                    <a:pt x="983" y="755"/>
                  </a:lnTo>
                  <a:lnTo>
                    <a:pt x="967" y="784"/>
                  </a:lnTo>
                  <a:lnTo>
                    <a:pt x="947" y="813"/>
                  </a:lnTo>
                  <a:lnTo>
                    <a:pt x="928" y="841"/>
                  </a:lnTo>
                  <a:lnTo>
                    <a:pt x="906" y="867"/>
                  </a:lnTo>
                  <a:lnTo>
                    <a:pt x="881" y="892"/>
                  </a:lnTo>
                  <a:lnTo>
                    <a:pt x="856" y="915"/>
                  </a:lnTo>
                  <a:lnTo>
                    <a:pt x="828" y="938"/>
                  </a:lnTo>
                  <a:lnTo>
                    <a:pt x="799" y="957"/>
                  </a:lnTo>
                  <a:lnTo>
                    <a:pt x="769" y="975"/>
                  </a:lnTo>
                  <a:lnTo>
                    <a:pt x="769" y="975"/>
                  </a:lnTo>
                  <a:lnTo>
                    <a:pt x="762" y="981"/>
                  </a:lnTo>
                  <a:lnTo>
                    <a:pt x="756" y="987"/>
                  </a:lnTo>
                  <a:lnTo>
                    <a:pt x="752" y="996"/>
                  </a:lnTo>
                  <a:lnTo>
                    <a:pt x="752" y="1006"/>
                  </a:lnTo>
                  <a:lnTo>
                    <a:pt x="752" y="1258"/>
                  </a:lnTo>
                  <a:lnTo>
                    <a:pt x="752" y="1258"/>
                  </a:lnTo>
                  <a:lnTo>
                    <a:pt x="752" y="1269"/>
                  </a:lnTo>
                  <a:lnTo>
                    <a:pt x="749" y="1280"/>
                  </a:lnTo>
                  <a:lnTo>
                    <a:pt x="748" y="1290"/>
                  </a:lnTo>
                  <a:lnTo>
                    <a:pt x="744" y="1299"/>
                  </a:lnTo>
                  <a:lnTo>
                    <a:pt x="740" y="1309"/>
                  </a:lnTo>
                  <a:lnTo>
                    <a:pt x="734" y="1317"/>
                  </a:lnTo>
                  <a:lnTo>
                    <a:pt x="727" y="1326"/>
                  </a:lnTo>
                  <a:lnTo>
                    <a:pt x="720" y="1332"/>
                  </a:lnTo>
                  <a:lnTo>
                    <a:pt x="713" y="1339"/>
                  </a:lnTo>
                  <a:lnTo>
                    <a:pt x="705" y="1345"/>
                  </a:lnTo>
                  <a:lnTo>
                    <a:pt x="697" y="1350"/>
                  </a:lnTo>
                  <a:lnTo>
                    <a:pt x="687" y="1355"/>
                  </a:lnTo>
                  <a:lnTo>
                    <a:pt x="677" y="1359"/>
                  </a:lnTo>
                  <a:lnTo>
                    <a:pt x="668" y="1362"/>
                  </a:lnTo>
                  <a:lnTo>
                    <a:pt x="656" y="1363"/>
                  </a:lnTo>
                  <a:lnTo>
                    <a:pt x="645" y="1363"/>
                  </a:lnTo>
                  <a:lnTo>
                    <a:pt x="618" y="1363"/>
                  </a:lnTo>
                  <a:lnTo>
                    <a:pt x="618" y="1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55">
              <a:extLst>
                <a:ext uri="{FF2B5EF4-FFF2-40B4-BE49-F238E27FC236}">
                  <a16:creationId xmlns:a16="http://schemas.microsoft.com/office/drawing/2014/main" id="{0478A79B-A177-45C9-BF76-B6EE62B603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242425" y="1787525"/>
              <a:ext cx="1130300" cy="592138"/>
            </a:xfrm>
            <a:custGeom>
              <a:avLst/>
              <a:gdLst/>
              <a:ahLst/>
              <a:cxnLst>
                <a:cxn ang="0">
                  <a:pos x="1210" y="695"/>
                </a:cxn>
                <a:cxn ang="0">
                  <a:pos x="1203" y="672"/>
                </a:cxn>
                <a:cxn ang="0">
                  <a:pos x="1211" y="654"/>
                </a:cxn>
                <a:cxn ang="0">
                  <a:pos x="1235" y="643"/>
                </a:cxn>
                <a:cxn ang="0">
                  <a:pos x="1316" y="684"/>
                </a:cxn>
                <a:cxn ang="0">
                  <a:pos x="1330" y="698"/>
                </a:cxn>
                <a:cxn ang="0">
                  <a:pos x="1332" y="723"/>
                </a:cxn>
                <a:cxn ang="0">
                  <a:pos x="1321" y="738"/>
                </a:cxn>
                <a:cxn ang="0">
                  <a:pos x="1296" y="745"/>
                </a:cxn>
                <a:cxn ang="0">
                  <a:pos x="1219" y="704"/>
                </a:cxn>
                <a:cxn ang="0">
                  <a:pos x="1240" y="104"/>
                </a:cxn>
                <a:cxn ang="0">
                  <a:pos x="1217" y="97"/>
                </a:cxn>
                <a:cxn ang="0">
                  <a:pos x="1204" y="80"/>
                </a:cxn>
                <a:cxn ang="0">
                  <a:pos x="1207" y="55"/>
                </a:cxn>
                <a:cxn ang="0">
                  <a:pos x="1283" y="4"/>
                </a:cxn>
                <a:cxn ang="0">
                  <a:pos x="1303" y="0"/>
                </a:cxn>
                <a:cxn ang="0">
                  <a:pos x="1325" y="11"/>
                </a:cxn>
                <a:cxn ang="0">
                  <a:pos x="1333" y="29"/>
                </a:cxn>
                <a:cxn ang="0">
                  <a:pos x="1328" y="54"/>
                </a:cxn>
                <a:cxn ang="0">
                  <a:pos x="1253" y="100"/>
                </a:cxn>
                <a:cxn ang="0">
                  <a:pos x="1304" y="403"/>
                </a:cxn>
                <a:cxn ang="0">
                  <a:pos x="1287" y="387"/>
                </a:cxn>
                <a:cxn ang="0">
                  <a:pos x="1285" y="366"/>
                </a:cxn>
                <a:cxn ang="0">
                  <a:pos x="1298" y="345"/>
                </a:cxn>
                <a:cxn ang="0">
                  <a:pos x="1391" y="339"/>
                </a:cxn>
                <a:cxn ang="0">
                  <a:pos x="1409" y="345"/>
                </a:cxn>
                <a:cxn ang="0">
                  <a:pos x="1425" y="366"/>
                </a:cxn>
                <a:cxn ang="0">
                  <a:pos x="1422" y="387"/>
                </a:cxn>
                <a:cxn ang="0">
                  <a:pos x="1404" y="403"/>
                </a:cxn>
                <a:cxn ang="0">
                  <a:pos x="1318" y="406"/>
                </a:cxn>
                <a:cxn ang="0">
                  <a:pos x="215" y="50"/>
                </a:cxn>
                <a:cxn ang="0">
                  <a:pos x="222" y="75"/>
                </a:cxn>
                <a:cxn ang="0">
                  <a:pos x="213" y="93"/>
                </a:cxn>
                <a:cxn ang="0">
                  <a:pos x="190" y="104"/>
                </a:cxn>
                <a:cxn ang="0">
                  <a:pos x="108" y="62"/>
                </a:cxn>
                <a:cxn ang="0">
                  <a:pos x="94" y="48"/>
                </a:cxn>
                <a:cxn ang="0">
                  <a:pos x="93" y="24"/>
                </a:cxn>
                <a:cxn ang="0">
                  <a:pos x="104" y="7"/>
                </a:cxn>
                <a:cxn ang="0">
                  <a:pos x="129" y="0"/>
                </a:cxn>
                <a:cxn ang="0">
                  <a:pos x="205" y="42"/>
                </a:cxn>
                <a:cxn ang="0">
                  <a:pos x="184" y="643"/>
                </a:cxn>
                <a:cxn ang="0">
                  <a:pos x="208" y="648"/>
                </a:cxn>
                <a:cxn ang="0">
                  <a:pos x="220" y="665"/>
                </a:cxn>
                <a:cxn ang="0">
                  <a:pos x="218" y="690"/>
                </a:cxn>
                <a:cxn ang="0">
                  <a:pos x="141" y="741"/>
                </a:cxn>
                <a:cxn ang="0">
                  <a:pos x="122" y="745"/>
                </a:cxn>
                <a:cxn ang="0">
                  <a:pos x="100" y="734"/>
                </a:cxn>
                <a:cxn ang="0">
                  <a:pos x="92" y="716"/>
                </a:cxn>
                <a:cxn ang="0">
                  <a:pos x="97" y="693"/>
                </a:cxn>
                <a:cxn ang="0">
                  <a:pos x="172" y="647"/>
                </a:cxn>
                <a:cxn ang="0">
                  <a:pos x="121" y="342"/>
                </a:cxn>
                <a:cxn ang="0">
                  <a:pos x="137" y="360"/>
                </a:cxn>
                <a:cxn ang="0">
                  <a:pos x="140" y="380"/>
                </a:cxn>
                <a:cxn ang="0">
                  <a:pos x="126" y="400"/>
                </a:cxn>
                <a:cxn ang="0">
                  <a:pos x="33" y="406"/>
                </a:cxn>
                <a:cxn ang="0">
                  <a:pos x="15" y="400"/>
                </a:cxn>
                <a:cxn ang="0">
                  <a:pos x="0" y="380"/>
                </a:cxn>
                <a:cxn ang="0">
                  <a:pos x="3" y="360"/>
                </a:cxn>
                <a:cxn ang="0">
                  <a:pos x="21" y="342"/>
                </a:cxn>
                <a:cxn ang="0">
                  <a:pos x="107" y="339"/>
                </a:cxn>
              </a:cxnLst>
              <a:rect l="0" t="0" r="r" b="b"/>
              <a:pathLst>
                <a:path w="1425" h="745">
                  <a:moveTo>
                    <a:pt x="1219" y="704"/>
                  </a:moveTo>
                  <a:lnTo>
                    <a:pt x="1219" y="704"/>
                  </a:lnTo>
                  <a:lnTo>
                    <a:pt x="1214" y="700"/>
                  </a:lnTo>
                  <a:lnTo>
                    <a:pt x="1210" y="695"/>
                  </a:lnTo>
                  <a:lnTo>
                    <a:pt x="1207" y="690"/>
                  </a:lnTo>
                  <a:lnTo>
                    <a:pt x="1204" y="684"/>
                  </a:lnTo>
                  <a:lnTo>
                    <a:pt x="1203" y="677"/>
                  </a:lnTo>
                  <a:lnTo>
                    <a:pt x="1203" y="672"/>
                  </a:lnTo>
                  <a:lnTo>
                    <a:pt x="1204" y="665"/>
                  </a:lnTo>
                  <a:lnTo>
                    <a:pt x="1207" y="659"/>
                  </a:lnTo>
                  <a:lnTo>
                    <a:pt x="1207" y="659"/>
                  </a:lnTo>
                  <a:lnTo>
                    <a:pt x="1211" y="654"/>
                  </a:lnTo>
                  <a:lnTo>
                    <a:pt x="1217" y="648"/>
                  </a:lnTo>
                  <a:lnTo>
                    <a:pt x="1222" y="646"/>
                  </a:lnTo>
                  <a:lnTo>
                    <a:pt x="1228" y="643"/>
                  </a:lnTo>
                  <a:lnTo>
                    <a:pt x="1235" y="643"/>
                  </a:lnTo>
                  <a:lnTo>
                    <a:pt x="1240" y="643"/>
                  </a:lnTo>
                  <a:lnTo>
                    <a:pt x="1247" y="644"/>
                  </a:lnTo>
                  <a:lnTo>
                    <a:pt x="1253" y="647"/>
                  </a:lnTo>
                  <a:lnTo>
                    <a:pt x="1316" y="684"/>
                  </a:lnTo>
                  <a:lnTo>
                    <a:pt x="1316" y="684"/>
                  </a:lnTo>
                  <a:lnTo>
                    <a:pt x="1322" y="687"/>
                  </a:lnTo>
                  <a:lnTo>
                    <a:pt x="1328" y="693"/>
                  </a:lnTo>
                  <a:lnTo>
                    <a:pt x="1330" y="698"/>
                  </a:lnTo>
                  <a:lnTo>
                    <a:pt x="1333" y="704"/>
                  </a:lnTo>
                  <a:lnTo>
                    <a:pt x="1333" y="711"/>
                  </a:lnTo>
                  <a:lnTo>
                    <a:pt x="1333" y="716"/>
                  </a:lnTo>
                  <a:lnTo>
                    <a:pt x="1332" y="723"/>
                  </a:lnTo>
                  <a:lnTo>
                    <a:pt x="1329" y="729"/>
                  </a:lnTo>
                  <a:lnTo>
                    <a:pt x="1329" y="729"/>
                  </a:lnTo>
                  <a:lnTo>
                    <a:pt x="1325" y="734"/>
                  </a:lnTo>
                  <a:lnTo>
                    <a:pt x="1321" y="738"/>
                  </a:lnTo>
                  <a:lnTo>
                    <a:pt x="1315" y="743"/>
                  </a:lnTo>
                  <a:lnTo>
                    <a:pt x="1310" y="744"/>
                  </a:lnTo>
                  <a:lnTo>
                    <a:pt x="1303" y="745"/>
                  </a:lnTo>
                  <a:lnTo>
                    <a:pt x="1296" y="745"/>
                  </a:lnTo>
                  <a:lnTo>
                    <a:pt x="1290" y="744"/>
                  </a:lnTo>
                  <a:lnTo>
                    <a:pt x="1283" y="741"/>
                  </a:lnTo>
                  <a:lnTo>
                    <a:pt x="1219" y="704"/>
                  </a:lnTo>
                  <a:lnTo>
                    <a:pt x="1219" y="704"/>
                  </a:lnTo>
                  <a:close/>
                  <a:moveTo>
                    <a:pt x="1253" y="100"/>
                  </a:moveTo>
                  <a:lnTo>
                    <a:pt x="1253" y="100"/>
                  </a:lnTo>
                  <a:lnTo>
                    <a:pt x="1247" y="103"/>
                  </a:lnTo>
                  <a:lnTo>
                    <a:pt x="1240" y="104"/>
                  </a:lnTo>
                  <a:lnTo>
                    <a:pt x="1235" y="104"/>
                  </a:lnTo>
                  <a:lnTo>
                    <a:pt x="1228" y="103"/>
                  </a:lnTo>
                  <a:lnTo>
                    <a:pt x="1222" y="100"/>
                  </a:lnTo>
                  <a:lnTo>
                    <a:pt x="1217" y="97"/>
                  </a:lnTo>
                  <a:lnTo>
                    <a:pt x="1211" y="93"/>
                  </a:lnTo>
                  <a:lnTo>
                    <a:pt x="1207" y="87"/>
                  </a:lnTo>
                  <a:lnTo>
                    <a:pt x="1207" y="87"/>
                  </a:lnTo>
                  <a:lnTo>
                    <a:pt x="1204" y="80"/>
                  </a:lnTo>
                  <a:lnTo>
                    <a:pt x="1203" y="75"/>
                  </a:lnTo>
                  <a:lnTo>
                    <a:pt x="1203" y="68"/>
                  </a:lnTo>
                  <a:lnTo>
                    <a:pt x="1204" y="62"/>
                  </a:lnTo>
                  <a:lnTo>
                    <a:pt x="1207" y="55"/>
                  </a:lnTo>
                  <a:lnTo>
                    <a:pt x="1210" y="50"/>
                  </a:lnTo>
                  <a:lnTo>
                    <a:pt x="1214" y="46"/>
                  </a:lnTo>
                  <a:lnTo>
                    <a:pt x="1219" y="42"/>
                  </a:lnTo>
                  <a:lnTo>
                    <a:pt x="1283" y="4"/>
                  </a:lnTo>
                  <a:lnTo>
                    <a:pt x="1283" y="4"/>
                  </a:lnTo>
                  <a:lnTo>
                    <a:pt x="1290" y="1"/>
                  </a:lnTo>
                  <a:lnTo>
                    <a:pt x="1296" y="0"/>
                  </a:lnTo>
                  <a:lnTo>
                    <a:pt x="1303" y="0"/>
                  </a:lnTo>
                  <a:lnTo>
                    <a:pt x="1310" y="1"/>
                  </a:lnTo>
                  <a:lnTo>
                    <a:pt x="1315" y="4"/>
                  </a:lnTo>
                  <a:lnTo>
                    <a:pt x="1321" y="7"/>
                  </a:lnTo>
                  <a:lnTo>
                    <a:pt x="1325" y="11"/>
                  </a:lnTo>
                  <a:lnTo>
                    <a:pt x="1329" y="17"/>
                  </a:lnTo>
                  <a:lnTo>
                    <a:pt x="1329" y="17"/>
                  </a:lnTo>
                  <a:lnTo>
                    <a:pt x="1332" y="24"/>
                  </a:lnTo>
                  <a:lnTo>
                    <a:pt x="1333" y="29"/>
                  </a:lnTo>
                  <a:lnTo>
                    <a:pt x="1333" y="36"/>
                  </a:lnTo>
                  <a:lnTo>
                    <a:pt x="1333" y="42"/>
                  </a:lnTo>
                  <a:lnTo>
                    <a:pt x="1330" y="48"/>
                  </a:lnTo>
                  <a:lnTo>
                    <a:pt x="1328" y="54"/>
                  </a:lnTo>
                  <a:lnTo>
                    <a:pt x="1322" y="58"/>
                  </a:lnTo>
                  <a:lnTo>
                    <a:pt x="1316" y="62"/>
                  </a:lnTo>
                  <a:lnTo>
                    <a:pt x="1253" y="100"/>
                  </a:lnTo>
                  <a:lnTo>
                    <a:pt x="1253" y="100"/>
                  </a:lnTo>
                  <a:close/>
                  <a:moveTo>
                    <a:pt x="1318" y="406"/>
                  </a:moveTo>
                  <a:lnTo>
                    <a:pt x="1318" y="406"/>
                  </a:lnTo>
                  <a:lnTo>
                    <a:pt x="1311" y="406"/>
                  </a:lnTo>
                  <a:lnTo>
                    <a:pt x="1304" y="403"/>
                  </a:lnTo>
                  <a:lnTo>
                    <a:pt x="1298" y="400"/>
                  </a:lnTo>
                  <a:lnTo>
                    <a:pt x="1294" y="396"/>
                  </a:lnTo>
                  <a:lnTo>
                    <a:pt x="1290" y="392"/>
                  </a:lnTo>
                  <a:lnTo>
                    <a:pt x="1287" y="387"/>
                  </a:lnTo>
                  <a:lnTo>
                    <a:pt x="1285" y="380"/>
                  </a:lnTo>
                  <a:lnTo>
                    <a:pt x="1285" y="373"/>
                  </a:lnTo>
                  <a:lnTo>
                    <a:pt x="1285" y="373"/>
                  </a:lnTo>
                  <a:lnTo>
                    <a:pt x="1285" y="366"/>
                  </a:lnTo>
                  <a:lnTo>
                    <a:pt x="1287" y="360"/>
                  </a:lnTo>
                  <a:lnTo>
                    <a:pt x="1290" y="355"/>
                  </a:lnTo>
                  <a:lnTo>
                    <a:pt x="1294" y="349"/>
                  </a:lnTo>
                  <a:lnTo>
                    <a:pt x="1298" y="345"/>
                  </a:lnTo>
                  <a:lnTo>
                    <a:pt x="1304" y="342"/>
                  </a:lnTo>
                  <a:lnTo>
                    <a:pt x="1311" y="341"/>
                  </a:lnTo>
                  <a:lnTo>
                    <a:pt x="1318" y="339"/>
                  </a:lnTo>
                  <a:lnTo>
                    <a:pt x="1391" y="339"/>
                  </a:lnTo>
                  <a:lnTo>
                    <a:pt x="1391" y="339"/>
                  </a:lnTo>
                  <a:lnTo>
                    <a:pt x="1398" y="341"/>
                  </a:lnTo>
                  <a:lnTo>
                    <a:pt x="1404" y="342"/>
                  </a:lnTo>
                  <a:lnTo>
                    <a:pt x="1409" y="345"/>
                  </a:lnTo>
                  <a:lnTo>
                    <a:pt x="1415" y="349"/>
                  </a:lnTo>
                  <a:lnTo>
                    <a:pt x="1419" y="355"/>
                  </a:lnTo>
                  <a:lnTo>
                    <a:pt x="1422" y="360"/>
                  </a:lnTo>
                  <a:lnTo>
                    <a:pt x="1425" y="366"/>
                  </a:lnTo>
                  <a:lnTo>
                    <a:pt x="1425" y="373"/>
                  </a:lnTo>
                  <a:lnTo>
                    <a:pt x="1425" y="373"/>
                  </a:lnTo>
                  <a:lnTo>
                    <a:pt x="1425" y="380"/>
                  </a:lnTo>
                  <a:lnTo>
                    <a:pt x="1422" y="387"/>
                  </a:lnTo>
                  <a:lnTo>
                    <a:pt x="1419" y="392"/>
                  </a:lnTo>
                  <a:lnTo>
                    <a:pt x="1415" y="396"/>
                  </a:lnTo>
                  <a:lnTo>
                    <a:pt x="1409" y="400"/>
                  </a:lnTo>
                  <a:lnTo>
                    <a:pt x="1404" y="403"/>
                  </a:lnTo>
                  <a:lnTo>
                    <a:pt x="1398" y="406"/>
                  </a:lnTo>
                  <a:lnTo>
                    <a:pt x="1391" y="406"/>
                  </a:lnTo>
                  <a:lnTo>
                    <a:pt x="1318" y="406"/>
                  </a:lnTo>
                  <a:lnTo>
                    <a:pt x="1318" y="406"/>
                  </a:lnTo>
                  <a:close/>
                  <a:moveTo>
                    <a:pt x="205" y="42"/>
                  </a:moveTo>
                  <a:lnTo>
                    <a:pt x="205" y="42"/>
                  </a:lnTo>
                  <a:lnTo>
                    <a:pt x="211" y="46"/>
                  </a:lnTo>
                  <a:lnTo>
                    <a:pt x="215" y="50"/>
                  </a:lnTo>
                  <a:lnTo>
                    <a:pt x="218" y="55"/>
                  </a:lnTo>
                  <a:lnTo>
                    <a:pt x="220" y="62"/>
                  </a:lnTo>
                  <a:lnTo>
                    <a:pt x="222" y="68"/>
                  </a:lnTo>
                  <a:lnTo>
                    <a:pt x="222" y="75"/>
                  </a:lnTo>
                  <a:lnTo>
                    <a:pt x="220" y="80"/>
                  </a:lnTo>
                  <a:lnTo>
                    <a:pt x="218" y="87"/>
                  </a:lnTo>
                  <a:lnTo>
                    <a:pt x="218" y="87"/>
                  </a:lnTo>
                  <a:lnTo>
                    <a:pt x="213" y="93"/>
                  </a:lnTo>
                  <a:lnTo>
                    <a:pt x="208" y="97"/>
                  </a:lnTo>
                  <a:lnTo>
                    <a:pt x="202" y="100"/>
                  </a:lnTo>
                  <a:lnTo>
                    <a:pt x="197" y="103"/>
                  </a:lnTo>
                  <a:lnTo>
                    <a:pt x="190" y="104"/>
                  </a:lnTo>
                  <a:lnTo>
                    <a:pt x="184" y="104"/>
                  </a:lnTo>
                  <a:lnTo>
                    <a:pt x="177" y="103"/>
                  </a:lnTo>
                  <a:lnTo>
                    <a:pt x="172" y="100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3" y="58"/>
                  </a:lnTo>
                  <a:lnTo>
                    <a:pt x="97" y="54"/>
                  </a:lnTo>
                  <a:lnTo>
                    <a:pt x="94" y="48"/>
                  </a:lnTo>
                  <a:lnTo>
                    <a:pt x="92" y="42"/>
                  </a:lnTo>
                  <a:lnTo>
                    <a:pt x="92" y="36"/>
                  </a:lnTo>
                  <a:lnTo>
                    <a:pt x="92" y="29"/>
                  </a:lnTo>
                  <a:lnTo>
                    <a:pt x="93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100" y="11"/>
                  </a:lnTo>
                  <a:lnTo>
                    <a:pt x="104" y="7"/>
                  </a:lnTo>
                  <a:lnTo>
                    <a:pt x="110" y="4"/>
                  </a:lnTo>
                  <a:lnTo>
                    <a:pt x="115" y="1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1"/>
                  </a:lnTo>
                  <a:lnTo>
                    <a:pt x="141" y="4"/>
                  </a:lnTo>
                  <a:lnTo>
                    <a:pt x="205" y="42"/>
                  </a:lnTo>
                  <a:lnTo>
                    <a:pt x="205" y="42"/>
                  </a:lnTo>
                  <a:close/>
                  <a:moveTo>
                    <a:pt x="172" y="647"/>
                  </a:moveTo>
                  <a:lnTo>
                    <a:pt x="172" y="647"/>
                  </a:lnTo>
                  <a:lnTo>
                    <a:pt x="177" y="644"/>
                  </a:lnTo>
                  <a:lnTo>
                    <a:pt x="184" y="643"/>
                  </a:lnTo>
                  <a:lnTo>
                    <a:pt x="190" y="643"/>
                  </a:lnTo>
                  <a:lnTo>
                    <a:pt x="197" y="643"/>
                  </a:lnTo>
                  <a:lnTo>
                    <a:pt x="202" y="646"/>
                  </a:lnTo>
                  <a:lnTo>
                    <a:pt x="208" y="648"/>
                  </a:lnTo>
                  <a:lnTo>
                    <a:pt x="213" y="654"/>
                  </a:lnTo>
                  <a:lnTo>
                    <a:pt x="218" y="659"/>
                  </a:lnTo>
                  <a:lnTo>
                    <a:pt x="218" y="659"/>
                  </a:lnTo>
                  <a:lnTo>
                    <a:pt x="220" y="665"/>
                  </a:lnTo>
                  <a:lnTo>
                    <a:pt x="222" y="672"/>
                  </a:lnTo>
                  <a:lnTo>
                    <a:pt x="222" y="677"/>
                  </a:lnTo>
                  <a:lnTo>
                    <a:pt x="220" y="684"/>
                  </a:lnTo>
                  <a:lnTo>
                    <a:pt x="218" y="690"/>
                  </a:lnTo>
                  <a:lnTo>
                    <a:pt x="215" y="695"/>
                  </a:lnTo>
                  <a:lnTo>
                    <a:pt x="211" y="700"/>
                  </a:lnTo>
                  <a:lnTo>
                    <a:pt x="205" y="704"/>
                  </a:lnTo>
                  <a:lnTo>
                    <a:pt x="141" y="741"/>
                  </a:lnTo>
                  <a:lnTo>
                    <a:pt x="141" y="741"/>
                  </a:lnTo>
                  <a:lnTo>
                    <a:pt x="135" y="744"/>
                  </a:lnTo>
                  <a:lnTo>
                    <a:pt x="129" y="745"/>
                  </a:lnTo>
                  <a:lnTo>
                    <a:pt x="122" y="745"/>
                  </a:lnTo>
                  <a:lnTo>
                    <a:pt x="115" y="744"/>
                  </a:lnTo>
                  <a:lnTo>
                    <a:pt x="110" y="743"/>
                  </a:lnTo>
                  <a:lnTo>
                    <a:pt x="104" y="738"/>
                  </a:lnTo>
                  <a:lnTo>
                    <a:pt x="100" y="734"/>
                  </a:lnTo>
                  <a:lnTo>
                    <a:pt x="96" y="729"/>
                  </a:lnTo>
                  <a:lnTo>
                    <a:pt x="96" y="729"/>
                  </a:lnTo>
                  <a:lnTo>
                    <a:pt x="93" y="723"/>
                  </a:lnTo>
                  <a:lnTo>
                    <a:pt x="92" y="716"/>
                  </a:lnTo>
                  <a:lnTo>
                    <a:pt x="92" y="711"/>
                  </a:lnTo>
                  <a:lnTo>
                    <a:pt x="92" y="704"/>
                  </a:lnTo>
                  <a:lnTo>
                    <a:pt x="94" y="698"/>
                  </a:lnTo>
                  <a:lnTo>
                    <a:pt x="97" y="693"/>
                  </a:lnTo>
                  <a:lnTo>
                    <a:pt x="103" y="687"/>
                  </a:lnTo>
                  <a:lnTo>
                    <a:pt x="108" y="684"/>
                  </a:lnTo>
                  <a:lnTo>
                    <a:pt x="172" y="647"/>
                  </a:lnTo>
                  <a:lnTo>
                    <a:pt x="172" y="647"/>
                  </a:lnTo>
                  <a:close/>
                  <a:moveTo>
                    <a:pt x="107" y="339"/>
                  </a:moveTo>
                  <a:lnTo>
                    <a:pt x="107" y="339"/>
                  </a:lnTo>
                  <a:lnTo>
                    <a:pt x="114" y="341"/>
                  </a:lnTo>
                  <a:lnTo>
                    <a:pt x="121" y="342"/>
                  </a:lnTo>
                  <a:lnTo>
                    <a:pt x="126" y="345"/>
                  </a:lnTo>
                  <a:lnTo>
                    <a:pt x="130" y="349"/>
                  </a:lnTo>
                  <a:lnTo>
                    <a:pt x="135" y="355"/>
                  </a:lnTo>
                  <a:lnTo>
                    <a:pt x="137" y="360"/>
                  </a:lnTo>
                  <a:lnTo>
                    <a:pt x="140" y="366"/>
                  </a:lnTo>
                  <a:lnTo>
                    <a:pt x="140" y="373"/>
                  </a:lnTo>
                  <a:lnTo>
                    <a:pt x="140" y="373"/>
                  </a:lnTo>
                  <a:lnTo>
                    <a:pt x="140" y="380"/>
                  </a:lnTo>
                  <a:lnTo>
                    <a:pt x="137" y="387"/>
                  </a:lnTo>
                  <a:lnTo>
                    <a:pt x="135" y="392"/>
                  </a:lnTo>
                  <a:lnTo>
                    <a:pt x="130" y="396"/>
                  </a:lnTo>
                  <a:lnTo>
                    <a:pt x="126" y="400"/>
                  </a:lnTo>
                  <a:lnTo>
                    <a:pt x="121" y="403"/>
                  </a:lnTo>
                  <a:lnTo>
                    <a:pt x="114" y="406"/>
                  </a:lnTo>
                  <a:lnTo>
                    <a:pt x="107" y="406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26" y="406"/>
                  </a:lnTo>
                  <a:lnTo>
                    <a:pt x="21" y="403"/>
                  </a:lnTo>
                  <a:lnTo>
                    <a:pt x="15" y="400"/>
                  </a:lnTo>
                  <a:lnTo>
                    <a:pt x="10" y="396"/>
                  </a:lnTo>
                  <a:lnTo>
                    <a:pt x="6" y="392"/>
                  </a:lnTo>
                  <a:lnTo>
                    <a:pt x="3" y="387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66"/>
                  </a:lnTo>
                  <a:lnTo>
                    <a:pt x="3" y="360"/>
                  </a:lnTo>
                  <a:lnTo>
                    <a:pt x="6" y="355"/>
                  </a:lnTo>
                  <a:lnTo>
                    <a:pt x="10" y="349"/>
                  </a:lnTo>
                  <a:lnTo>
                    <a:pt x="15" y="345"/>
                  </a:lnTo>
                  <a:lnTo>
                    <a:pt x="21" y="342"/>
                  </a:lnTo>
                  <a:lnTo>
                    <a:pt x="26" y="341"/>
                  </a:lnTo>
                  <a:lnTo>
                    <a:pt x="33" y="339"/>
                  </a:lnTo>
                  <a:lnTo>
                    <a:pt x="107" y="339"/>
                  </a:lnTo>
                  <a:lnTo>
                    <a:pt x="107" y="3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56">
              <a:extLst>
                <a:ext uri="{FF2B5EF4-FFF2-40B4-BE49-F238E27FC236}">
                  <a16:creationId xmlns:a16="http://schemas.microsoft.com/office/drawing/2014/main" id="{CD435442-C0CD-49A5-B219-CD70D13C3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77300" y="1912938"/>
              <a:ext cx="398462" cy="40322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2" y="41"/>
                </a:cxn>
                <a:cxn ang="0">
                  <a:pos x="16" y="29"/>
                </a:cxn>
                <a:cxn ang="0">
                  <a:pos x="30" y="25"/>
                </a:cxn>
                <a:cxn ang="0">
                  <a:pos x="48" y="29"/>
                </a:cxn>
                <a:cxn ang="0">
                  <a:pos x="62" y="43"/>
                </a:cxn>
                <a:cxn ang="0">
                  <a:pos x="83" y="114"/>
                </a:cxn>
                <a:cxn ang="0">
                  <a:pos x="153" y="93"/>
                </a:cxn>
                <a:cxn ang="0">
                  <a:pos x="185" y="87"/>
                </a:cxn>
                <a:cxn ang="0">
                  <a:pos x="217" y="33"/>
                </a:cxn>
                <a:cxn ang="0">
                  <a:pos x="223" y="15"/>
                </a:cxn>
                <a:cxn ang="0">
                  <a:pos x="238" y="3"/>
                </a:cxn>
                <a:cxn ang="0">
                  <a:pos x="250" y="0"/>
                </a:cxn>
                <a:cxn ang="0">
                  <a:pos x="268" y="5"/>
                </a:cxn>
                <a:cxn ang="0">
                  <a:pos x="281" y="21"/>
                </a:cxn>
                <a:cxn ang="0">
                  <a:pos x="284" y="83"/>
                </a:cxn>
                <a:cxn ang="0">
                  <a:pos x="347" y="93"/>
                </a:cxn>
                <a:cxn ang="0">
                  <a:pos x="347" y="93"/>
                </a:cxn>
                <a:cxn ang="0">
                  <a:pos x="437" y="48"/>
                </a:cxn>
                <a:cxn ang="0">
                  <a:pos x="443" y="37"/>
                </a:cxn>
                <a:cxn ang="0">
                  <a:pos x="458" y="26"/>
                </a:cxn>
                <a:cxn ang="0">
                  <a:pos x="478" y="26"/>
                </a:cxn>
                <a:cxn ang="0">
                  <a:pos x="490" y="32"/>
                </a:cxn>
                <a:cxn ang="0">
                  <a:pos x="500" y="48"/>
                </a:cxn>
                <a:cxn ang="0">
                  <a:pos x="500" y="68"/>
                </a:cxn>
                <a:cxn ang="0">
                  <a:pos x="376" y="490"/>
                </a:cxn>
                <a:cxn ang="0">
                  <a:pos x="363" y="504"/>
                </a:cxn>
                <a:cxn ang="0">
                  <a:pos x="345" y="508"/>
                </a:cxn>
                <a:cxn ang="0">
                  <a:pos x="331" y="504"/>
                </a:cxn>
                <a:cxn ang="0">
                  <a:pos x="318" y="492"/>
                </a:cxn>
                <a:cxn ang="0">
                  <a:pos x="314" y="472"/>
                </a:cxn>
                <a:cxn ang="0">
                  <a:pos x="399" y="177"/>
                </a:cxn>
                <a:cxn ang="0">
                  <a:pos x="333" y="158"/>
                </a:cxn>
                <a:cxn ang="0">
                  <a:pos x="284" y="151"/>
                </a:cxn>
                <a:cxn ang="0">
                  <a:pos x="282" y="238"/>
                </a:cxn>
                <a:cxn ang="0">
                  <a:pos x="274" y="255"/>
                </a:cxn>
                <a:cxn ang="0">
                  <a:pos x="257" y="263"/>
                </a:cxn>
                <a:cxn ang="0">
                  <a:pos x="243" y="263"/>
                </a:cxn>
                <a:cxn ang="0">
                  <a:pos x="227" y="255"/>
                </a:cxn>
                <a:cxn ang="0">
                  <a:pos x="217" y="238"/>
                </a:cxn>
                <a:cxn ang="0">
                  <a:pos x="217" y="151"/>
                </a:cxn>
                <a:cxn ang="0">
                  <a:pos x="169" y="158"/>
                </a:cxn>
                <a:cxn ang="0">
                  <a:pos x="134" y="166"/>
                </a:cxn>
                <a:cxn ang="0">
                  <a:pos x="185" y="467"/>
                </a:cxn>
                <a:cxn ang="0">
                  <a:pos x="185" y="486"/>
                </a:cxn>
                <a:cxn ang="0">
                  <a:pos x="174" y="501"/>
                </a:cxn>
                <a:cxn ang="0">
                  <a:pos x="163" y="507"/>
                </a:cxn>
                <a:cxn ang="0">
                  <a:pos x="144" y="507"/>
                </a:cxn>
                <a:cxn ang="0">
                  <a:pos x="128" y="496"/>
                </a:cxn>
                <a:cxn ang="0">
                  <a:pos x="0" y="68"/>
                </a:cxn>
              </a:cxnLst>
              <a:rect l="0" t="0" r="r" b="b"/>
              <a:pathLst>
                <a:path w="501" h="508">
                  <a:moveTo>
                    <a:pt x="0" y="68"/>
                  </a:move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11" y="32"/>
                  </a:lnTo>
                  <a:lnTo>
                    <a:pt x="16" y="29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30" y="25"/>
                  </a:lnTo>
                  <a:lnTo>
                    <a:pt x="36" y="25"/>
                  </a:lnTo>
                  <a:lnTo>
                    <a:pt x="42" y="26"/>
                  </a:lnTo>
                  <a:lnTo>
                    <a:pt x="48" y="29"/>
                  </a:lnTo>
                  <a:lnTo>
                    <a:pt x="54" y="33"/>
                  </a:lnTo>
                  <a:lnTo>
                    <a:pt x="58" y="37"/>
                  </a:lnTo>
                  <a:lnTo>
                    <a:pt x="62" y="43"/>
                  </a:lnTo>
                  <a:lnTo>
                    <a:pt x="63" y="48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117" y="102"/>
                  </a:lnTo>
                  <a:lnTo>
                    <a:pt x="153" y="93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85" y="87"/>
                  </a:lnTo>
                  <a:lnTo>
                    <a:pt x="217" y="8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26"/>
                  </a:lnTo>
                  <a:lnTo>
                    <a:pt x="220" y="21"/>
                  </a:lnTo>
                  <a:lnTo>
                    <a:pt x="223" y="15"/>
                  </a:lnTo>
                  <a:lnTo>
                    <a:pt x="227" y="10"/>
                  </a:lnTo>
                  <a:lnTo>
                    <a:pt x="232" y="5"/>
                  </a:lnTo>
                  <a:lnTo>
                    <a:pt x="238" y="3"/>
                  </a:lnTo>
                  <a:lnTo>
                    <a:pt x="243" y="1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7" y="1"/>
                  </a:lnTo>
                  <a:lnTo>
                    <a:pt x="263" y="3"/>
                  </a:lnTo>
                  <a:lnTo>
                    <a:pt x="268" y="5"/>
                  </a:lnTo>
                  <a:lnTo>
                    <a:pt x="274" y="10"/>
                  </a:lnTo>
                  <a:lnTo>
                    <a:pt x="278" y="15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4" y="33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315" y="87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83" y="102"/>
                  </a:lnTo>
                  <a:lnTo>
                    <a:pt x="418" y="114"/>
                  </a:lnTo>
                  <a:lnTo>
                    <a:pt x="437" y="48"/>
                  </a:lnTo>
                  <a:lnTo>
                    <a:pt x="437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3"/>
                  </a:lnTo>
                  <a:lnTo>
                    <a:pt x="453" y="29"/>
                  </a:lnTo>
                  <a:lnTo>
                    <a:pt x="458" y="26"/>
                  </a:lnTo>
                  <a:lnTo>
                    <a:pt x="465" y="25"/>
                  </a:lnTo>
                  <a:lnTo>
                    <a:pt x="471" y="25"/>
                  </a:lnTo>
                  <a:lnTo>
                    <a:pt x="478" y="26"/>
                  </a:lnTo>
                  <a:lnTo>
                    <a:pt x="478" y="26"/>
                  </a:lnTo>
                  <a:lnTo>
                    <a:pt x="484" y="29"/>
                  </a:lnTo>
                  <a:lnTo>
                    <a:pt x="490" y="32"/>
                  </a:lnTo>
                  <a:lnTo>
                    <a:pt x="494" y="37"/>
                  </a:lnTo>
                  <a:lnTo>
                    <a:pt x="497" y="41"/>
                  </a:lnTo>
                  <a:lnTo>
                    <a:pt x="500" y="48"/>
                  </a:lnTo>
                  <a:lnTo>
                    <a:pt x="501" y="54"/>
                  </a:lnTo>
                  <a:lnTo>
                    <a:pt x="501" y="61"/>
                  </a:lnTo>
                  <a:lnTo>
                    <a:pt x="500" y="68"/>
                  </a:lnTo>
                  <a:lnTo>
                    <a:pt x="379" y="485"/>
                  </a:lnTo>
                  <a:lnTo>
                    <a:pt x="379" y="485"/>
                  </a:lnTo>
                  <a:lnTo>
                    <a:pt x="376" y="490"/>
                  </a:lnTo>
                  <a:lnTo>
                    <a:pt x="372" y="496"/>
                  </a:lnTo>
                  <a:lnTo>
                    <a:pt x="368" y="501"/>
                  </a:lnTo>
                  <a:lnTo>
                    <a:pt x="363" y="504"/>
                  </a:lnTo>
                  <a:lnTo>
                    <a:pt x="357" y="507"/>
                  </a:lnTo>
                  <a:lnTo>
                    <a:pt x="350" y="508"/>
                  </a:lnTo>
                  <a:lnTo>
                    <a:pt x="345" y="508"/>
                  </a:lnTo>
                  <a:lnTo>
                    <a:pt x="338" y="507"/>
                  </a:lnTo>
                  <a:lnTo>
                    <a:pt x="338" y="507"/>
                  </a:lnTo>
                  <a:lnTo>
                    <a:pt x="331" y="504"/>
                  </a:lnTo>
                  <a:lnTo>
                    <a:pt x="325" y="501"/>
                  </a:lnTo>
                  <a:lnTo>
                    <a:pt x="321" y="497"/>
                  </a:lnTo>
                  <a:lnTo>
                    <a:pt x="318" y="492"/>
                  </a:lnTo>
                  <a:lnTo>
                    <a:pt x="315" y="486"/>
                  </a:lnTo>
                  <a:lnTo>
                    <a:pt x="314" y="479"/>
                  </a:lnTo>
                  <a:lnTo>
                    <a:pt x="314" y="472"/>
                  </a:lnTo>
                  <a:lnTo>
                    <a:pt x="315" y="467"/>
                  </a:lnTo>
                  <a:lnTo>
                    <a:pt x="399" y="177"/>
                  </a:lnTo>
                  <a:lnTo>
                    <a:pt x="399" y="177"/>
                  </a:lnTo>
                  <a:lnTo>
                    <a:pt x="367" y="166"/>
                  </a:lnTo>
                  <a:lnTo>
                    <a:pt x="333" y="158"/>
                  </a:lnTo>
                  <a:lnTo>
                    <a:pt x="333" y="158"/>
                  </a:lnTo>
                  <a:lnTo>
                    <a:pt x="333" y="158"/>
                  </a:lnTo>
                  <a:lnTo>
                    <a:pt x="309" y="154"/>
                  </a:lnTo>
                  <a:lnTo>
                    <a:pt x="284" y="151"/>
                  </a:lnTo>
                  <a:lnTo>
                    <a:pt x="284" y="231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1" y="244"/>
                  </a:lnTo>
                  <a:lnTo>
                    <a:pt x="278" y="249"/>
                  </a:lnTo>
                  <a:lnTo>
                    <a:pt x="274" y="255"/>
                  </a:lnTo>
                  <a:lnTo>
                    <a:pt x="268" y="259"/>
                  </a:lnTo>
                  <a:lnTo>
                    <a:pt x="263" y="262"/>
                  </a:lnTo>
                  <a:lnTo>
                    <a:pt x="257" y="263"/>
                  </a:lnTo>
                  <a:lnTo>
                    <a:pt x="250" y="265"/>
                  </a:lnTo>
                  <a:lnTo>
                    <a:pt x="250" y="265"/>
                  </a:lnTo>
                  <a:lnTo>
                    <a:pt x="243" y="263"/>
                  </a:lnTo>
                  <a:lnTo>
                    <a:pt x="238" y="262"/>
                  </a:lnTo>
                  <a:lnTo>
                    <a:pt x="232" y="259"/>
                  </a:lnTo>
                  <a:lnTo>
                    <a:pt x="227" y="255"/>
                  </a:lnTo>
                  <a:lnTo>
                    <a:pt x="223" y="249"/>
                  </a:lnTo>
                  <a:lnTo>
                    <a:pt x="220" y="244"/>
                  </a:lnTo>
                  <a:lnTo>
                    <a:pt x="217" y="238"/>
                  </a:lnTo>
                  <a:lnTo>
                    <a:pt x="217" y="23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192" y="154"/>
                  </a:lnTo>
                  <a:lnTo>
                    <a:pt x="169" y="158"/>
                  </a:lnTo>
                  <a:lnTo>
                    <a:pt x="169" y="158"/>
                  </a:lnTo>
                  <a:lnTo>
                    <a:pt x="167" y="158"/>
                  </a:lnTo>
                  <a:lnTo>
                    <a:pt x="167" y="158"/>
                  </a:lnTo>
                  <a:lnTo>
                    <a:pt x="134" y="166"/>
                  </a:lnTo>
                  <a:lnTo>
                    <a:pt x="102" y="177"/>
                  </a:lnTo>
                  <a:lnTo>
                    <a:pt x="185" y="467"/>
                  </a:lnTo>
                  <a:lnTo>
                    <a:pt x="185" y="467"/>
                  </a:lnTo>
                  <a:lnTo>
                    <a:pt x="187" y="472"/>
                  </a:lnTo>
                  <a:lnTo>
                    <a:pt x="187" y="479"/>
                  </a:lnTo>
                  <a:lnTo>
                    <a:pt x="185" y="486"/>
                  </a:lnTo>
                  <a:lnTo>
                    <a:pt x="182" y="492"/>
                  </a:lnTo>
                  <a:lnTo>
                    <a:pt x="180" y="497"/>
                  </a:lnTo>
                  <a:lnTo>
                    <a:pt x="174" y="501"/>
                  </a:lnTo>
                  <a:lnTo>
                    <a:pt x="170" y="504"/>
                  </a:lnTo>
                  <a:lnTo>
                    <a:pt x="163" y="507"/>
                  </a:lnTo>
                  <a:lnTo>
                    <a:pt x="163" y="507"/>
                  </a:lnTo>
                  <a:lnTo>
                    <a:pt x="156" y="508"/>
                  </a:lnTo>
                  <a:lnTo>
                    <a:pt x="151" y="508"/>
                  </a:lnTo>
                  <a:lnTo>
                    <a:pt x="144" y="507"/>
                  </a:lnTo>
                  <a:lnTo>
                    <a:pt x="138" y="504"/>
                  </a:lnTo>
                  <a:lnTo>
                    <a:pt x="133" y="501"/>
                  </a:lnTo>
                  <a:lnTo>
                    <a:pt x="128" y="496"/>
                  </a:lnTo>
                  <a:lnTo>
                    <a:pt x="124" y="490"/>
                  </a:lnTo>
                  <a:lnTo>
                    <a:pt x="121" y="485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11EC21-33A9-497B-B4F6-3DA7989B9FEC}"/>
              </a:ext>
            </a:extLst>
          </p:cNvPr>
          <p:cNvGrpSpPr/>
          <p:nvPr/>
        </p:nvGrpSpPr>
        <p:grpSpPr>
          <a:xfrm>
            <a:off x="10783624" y="1325356"/>
            <a:ext cx="474480" cy="1081513"/>
            <a:chOff x="3771884" y="1721600"/>
            <a:chExt cx="228600" cy="711200"/>
          </a:xfrm>
        </p:grpSpPr>
        <p:sp>
          <p:nvSpPr>
            <p:cNvPr id="12" name="object 45">
              <a:extLst>
                <a:ext uri="{FF2B5EF4-FFF2-40B4-BE49-F238E27FC236}">
                  <a16:creationId xmlns:a16="http://schemas.microsoft.com/office/drawing/2014/main" id="{D19BB142-C792-4F72-8372-73AA9AACB0C0}"/>
                </a:ext>
              </a:extLst>
            </p:cNvPr>
            <p:cNvSpPr/>
            <p:nvPr/>
          </p:nvSpPr>
          <p:spPr>
            <a:xfrm>
              <a:off x="3835386" y="172160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800" y="0"/>
                  </a:moveTo>
                  <a:lnTo>
                    <a:pt x="31027" y="3992"/>
                  </a:lnTo>
                  <a:lnTo>
                    <a:pt x="14879" y="14879"/>
                  </a:lnTo>
                  <a:lnTo>
                    <a:pt x="3992" y="31027"/>
                  </a:lnTo>
                  <a:lnTo>
                    <a:pt x="0" y="50800"/>
                  </a:lnTo>
                  <a:lnTo>
                    <a:pt x="3992" y="70572"/>
                  </a:lnTo>
                  <a:lnTo>
                    <a:pt x="14879" y="86720"/>
                  </a:lnTo>
                  <a:lnTo>
                    <a:pt x="31027" y="97607"/>
                  </a:lnTo>
                  <a:lnTo>
                    <a:pt x="50800" y="101600"/>
                  </a:lnTo>
                  <a:lnTo>
                    <a:pt x="70572" y="97607"/>
                  </a:lnTo>
                  <a:lnTo>
                    <a:pt x="86720" y="86720"/>
                  </a:lnTo>
                  <a:lnTo>
                    <a:pt x="97607" y="70572"/>
                  </a:lnTo>
                  <a:lnTo>
                    <a:pt x="101600" y="50800"/>
                  </a:lnTo>
                  <a:lnTo>
                    <a:pt x="97607" y="31027"/>
                  </a:lnTo>
                  <a:lnTo>
                    <a:pt x="86720" y="14879"/>
                  </a:lnTo>
                  <a:lnTo>
                    <a:pt x="70572" y="3992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6">
              <a:extLst>
                <a:ext uri="{FF2B5EF4-FFF2-40B4-BE49-F238E27FC236}">
                  <a16:creationId xmlns:a16="http://schemas.microsoft.com/office/drawing/2014/main" id="{A15F354C-259E-4F85-A8D5-B51319F282FE}"/>
                </a:ext>
              </a:extLst>
            </p:cNvPr>
            <p:cNvSpPr/>
            <p:nvPr/>
          </p:nvSpPr>
          <p:spPr>
            <a:xfrm>
              <a:off x="3771884" y="1835900"/>
              <a:ext cx="228600" cy="596900"/>
            </a:xfrm>
            <a:custGeom>
              <a:avLst/>
              <a:gdLst/>
              <a:ahLst/>
              <a:cxnLst/>
              <a:rect l="l" t="t" r="r" b="b"/>
              <a:pathLst>
                <a:path w="228600" h="596900">
                  <a:moveTo>
                    <a:pt x="177800" y="292100"/>
                  </a:moveTo>
                  <a:lnTo>
                    <a:pt x="50800" y="292100"/>
                  </a:lnTo>
                  <a:lnTo>
                    <a:pt x="76200" y="596900"/>
                  </a:lnTo>
                  <a:lnTo>
                    <a:pt x="152400" y="596900"/>
                  </a:lnTo>
                  <a:lnTo>
                    <a:pt x="177800" y="292100"/>
                  </a:lnTo>
                  <a:close/>
                </a:path>
                <a:path w="228600" h="596900">
                  <a:moveTo>
                    <a:pt x="76200" y="0"/>
                  </a:moveTo>
                  <a:lnTo>
                    <a:pt x="50800" y="0"/>
                  </a:lnTo>
                  <a:lnTo>
                    <a:pt x="31027" y="3992"/>
                  </a:lnTo>
                  <a:lnTo>
                    <a:pt x="14879" y="14879"/>
                  </a:lnTo>
                  <a:lnTo>
                    <a:pt x="3992" y="31027"/>
                  </a:lnTo>
                  <a:lnTo>
                    <a:pt x="0" y="50800"/>
                  </a:lnTo>
                  <a:lnTo>
                    <a:pt x="0" y="292100"/>
                  </a:lnTo>
                  <a:lnTo>
                    <a:pt x="228600" y="292100"/>
                  </a:lnTo>
                  <a:lnTo>
                    <a:pt x="228600" y="101600"/>
                  </a:lnTo>
                  <a:lnTo>
                    <a:pt x="114300" y="101600"/>
                  </a:lnTo>
                  <a:lnTo>
                    <a:pt x="76200" y="0"/>
                  </a:lnTo>
                  <a:close/>
                </a:path>
                <a:path w="228600" h="596900">
                  <a:moveTo>
                    <a:pt x="177800" y="0"/>
                  </a:moveTo>
                  <a:lnTo>
                    <a:pt x="152400" y="0"/>
                  </a:lnTo>
                  <a:lnTo>
                    <a:pt x="114300" y="101600"/>
                  </a:lnTo>
                  <a:lnTo>
                    <a:pt x="228600" y="101600"/>
                  </a:lnTo>
                  <a:lnTo>
                    <a:pt x="228600" y="50800"/>
                  </a:lnTo>
                  <a:lnTo>
                    <a:pt x="224607" y="31027"/>
                  </a:lnTo>
                  <a:lnTo>
                    <a:pt x="213720" y="14879"/>
                  </a:lnTo>
                  <a:lnTo>
                    <a:pt x="197572" y="3992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E78EB1-6FF6-4739-B7A2-6E3E250B1435}"/>
              </a:ext>
            </a:extLst>
          </p:cNvPr>
          <p:cNvGrpSpPr/>
          <p:nvPr/>
        </p:nvGrpSpPr>
        <p:grpSpPr>
          <a:xfrm>
            <a:off x="990261" y="5640478"/>
            <a:ext cx="9324000" cy="506326"/>
            <a:chOff x="585258" y="3327930"/>
            <a:chExt cx="5343981" cy="29014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CD5419-F7F2-49BE-9783-D183CF9AA2B3}"/>
                </a:ext>
              </a:extLst>
            </p:cNvPr>
            <p:cNvSpPr/>
            <p:nvPr/>
          </p:nvSpPr>
          <p:spPr>
            <a:xfrm>
              <a:off x="585258" y="3327930"/>
              <a:ext cx="5343981" cy="262972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100000">
                  <a:srgbClr val="00338D"/>
                </a:gs>
                <a:gs pos="29000">
                  <a:srgbClr val="005EB8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FA656BAF-A14D-4AB5-9C88-9E2D31CCAB31}"/>
                </a:ext>
              </a:extLst>
            </p:cNvPr>
            <p:cNvSpPr txBox="1"/>
            <p:nvPr/>
          </p:nvSpPr>
          <p:spPr>
            <a:xfrm>
              <a:off x="612435" y="3355106"/>
              <a:ext cx="5316804" cy="262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rtlCol="0" anchor="ctr" anchorCtr="0">
              <a:noAutofit/>
            </a:bodyPr>
            <a:lstStyle/>
            <a:p>
              <a:pPr marL="0" lvl="0" indent="0"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500" b="1" dirty="0">
                  <a:solidFill>
                    <a:prstClr val="white"/>
                  </a:solidFill>
                  <a:latin typeface="Arial"/>
                </a:rPr>
                <a:t>Vertailuvuoden tietojen läpikäynti hyvissä ajoin</a:t>
              </a:r>
              <a:endParaRPr lang="fi-FI" sz="1500" b="1" kern="1200" dirty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09C952-0EAD-4959-955E-D5EEFDDBDA46}"/>
              </a:ext>
            </a:extLst>
          </p:cNvPr>
          <p:cNvGrpSpPr/>
          <p:nvPr/>
        </p:nvGrpSpPr>
        <p:grpSpPr>
          <a:xfrm>
            <a:off x="10488818" y="4993596"/>
            <a:ext cx="1526513" cy="1197976"/>
            <a:chOff x="6694762" y="1358322"/>
            <a:chExt cx="2496590" cy="293204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53BC797-E507-48A6-8028-3A2E31211A10}"/>
                </a:ext>
              </a:extLst>
            </p:cNvPr>
            <p:cNvSpPr/>
            <p:nvPr/>
          </p:nvSpPr>
          <p:spPr>
            <a:xfrm>
              <a:off x="6817561" y="1592586"/>
              <a:ext cx="2373790" cy="2697779"/>
            </a:xfrm>
            <a:prstGeom prst="roundRect">
              <a:avLst>
                <a:gd name="adj" fmla="val 10000"/>
              </a:avLst>
            </a:prstGeom>
            <a:ln>
              <a:solidFill>
                <a:srgbClr val="005EB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05E02FA5-BBC3-40AD-882A-3182BD27ADC7}"/>
                </a:ext>
              </a:extLst>
            </p:cNvPr>
            <p:cNvSpPr txBox="1"/>
            <p:nvPr/>
          </p:nvSpPr>
          <p:spPr>
            <a:xfrm>
              <a:off x="6694761" y="1358322"/>
              <a:ext cx="2496590" cy="1583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0" lvl="1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</a:pPr>
              <a:r>
                <a:rPr lang="fi-FI" sz="1200">
                  <a:solidFill>
                    <a:schemeClr val="tx1"/>
                  </a:solidFill>
                </a:rPr>
                <a:t>Huom!</a:t>
              </a:r>
            </a:p>
            <a:p>
              <a:pPr marL="0" lvl="1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</a:pPr>
              <a:r>
                <a:rPr lang="fi-FI" sz="1200">
                  <a:solidFill>
                    <a:schemeClr val="tx1"/>
                  </a:solidFill>
                </a:rPr>
                <a:t>Kuva ei ole ST:n ohjeesta vaan puhujan kolleegan visualisoima</a:t>
              </a:r>
              <a:endParaRPr lang="fi-FI" sz="12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39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C6A60-36D0-4C0E-BFD8-1353CC05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416560"/>
            <a:ext cx="10560080" cy="548640"/>
          </a:xfrm>
        </p:spPr>
        <p:txBody>
          <a:bodyPr/>
          <a:lstStyle/>
          <a:p>
            <a:r>
              <a:rPr lang="fi-FI" noProof="0" dirty="0"/>
              <a:t>Suomen Tilintarkastajat ry:n suositus listayhtiöiden ESEF-tilinpäätösten varmentamisesta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20CBC4-CE15-4E7E-BB3B-32405E9D4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940" y="1767840"/>
            <a:ext cx="10558880" cy="4100160"/>
          </a:xfrm>
        </p:spPr>
        <p:txBody>
          <a:bodyPr/>
          <a:lstStyle/>
          <a:p>
            <a:pPr lvl="1"/>
            <a:r>
              <a:rPr lang="fi-FI" sz="1600" b="1" noProof="0" dirty="0"/>
              <a:t>Lausunto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Tarkastuksesta annetaan lyhyt vakiomuotoinen lausunto, mikäli tarkastuksen olosuhteet ja johtopäätökset mahdollistavat tämän. 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Muussa tapauksessa annetaan vakiomuotoisesta lausunnosta poiketen mukautettu, eli varauman sisältävä tai kielteinen lausunto. Tällöin lausunnossa esitetään myös mukautetun lausunnon perustelut. 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endParaRPr lang="fi-FI" sz="1600" noProof="0" dirty="0">
              <a:solidFill>
                <a:schemeClr val="tx1"/>
              </a:solidFill>
            </a:endParaRPr>
          </a:p>
          <a:p>
            <a:pPr lvl="1"/>
            <a:r>
              <a:rPr lang="fi-FI" sz="1600" b="1" noProof="0" dirty="0"/>
              <a:t>ESEF-varmennuksesta annettava raportin sisältö voidaan kokonaisuudessaan liittää ESEF-tilinpäätökseen kolmella eri tavalla: </a:t>
            </a:r>
          </a:p>
          <a:p>
            <a:pPr marL="357188" lvl="1" indent="-357188"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varmennusraportti lisätään ESEF-tilinpäätökseen kuvana, joka on voitu skannata allekirjoitetusta paperisena annetusta raportista </a:t>
            </a:r>
          </a:p>
          <a:p>
            <a:pPr marL="357188" lvl="1" indent="-357188"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varmennusraportin teksti lisätään ESEF-tilinpäätökseen tekstimuodossa </a:t>
            </a:r>
          </a:p>
          <a:p>
            <a:pPr marL="357188" lvl="1" indent="-357188"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varmennusraportti lisätään ESEF-tilinpäätökseen rakenteisessa muodossa (merkittynä). </a:t>
            </a:r>
          </a:p>
          <a:p>
            <a:endParaRPr lang="fi-FI" b="0" noProof="0" dirty="0"/>
          </a:p>
          <a:p>
            <a:pPr lvl="1"/>
            <a:r>
              <a:rPr lang="fi-FI" sz="1600" b="1" noProof="0" dirty="0"/>
              <a:t>Myös tilintarkastuskertomus on suositeltavaa liittää ESEF-tilinpäätökseen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8286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35FD-0A35-456D-81D3-D7A4AEF5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ESEF-raportointi - huomioitavaa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D0A85-CE74-485A-928D-B7DE5B901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0800" y="1332000"/>
            <a:ext cx="7762025" cy="479448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fi-FI" noProof="0" dirty="0"/>
              <a:t>Tilinpäätöstä ei saa julkaista ennen ESEF-raportointia</a:t>
            </a:r>
            <a:br>
              <a:rPr lang="fi-FI" noProof="0" dirty="0"/>
            </a:br>
            <a:endParaRPr lang="fi-FI" noProof="0" dirty="0"/>
          </a:p>
          <a:p>
            <a:r>
              <a:rPr lang="fi-FI" noProof="0" dirty="0"/>
              <a:t>XBRL-tiedosto tulee validoida ennen lähettämistä/julkaisua. Validointiin on ohjeistus ESEF-vaatimuksissa.</a:t>
            </a:r>
            <a:br>
              <a:rPr lang="fi-FI" noProof="0" dirty="0"/>
            </a:br>
            <a:endParaRPr lang="fi-FI" noProof="0" dirty="0"/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fi-FI" noProof="0" dirty="0"/>
              <a:t>ESEF-muotoinen tilinpäätös myös yhtiön nettisivuilla</a:t>
            </a:r>
            <a:br>
              <a:rPr lang="fi-FI" noProof="0" dirty="0"/>
            </a:br>
            <a:endParaRPr lang="fi-FI" noProof="0" dirty="0"/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fi-FI" noProof="0" dirty="0"/>
              <a:t>Pdf-versio tilinpäätöksestä ei ole ESEF-sääntelyn mukaisesti laadittu</a:t>
            </a:r>
          </a:p>
          <a:p>
            <a:pPr marL="357188" lvl="1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Maininta pdf-muotoisessa tilinpäätöksessä, mikäli/kun sellainen julkistetaan</a:t>
            </a:r>
            <a:br>
              <a:rPr lang="fi-FI" sz="1600" noProof="0" dirty="0">
                <a:solidFill>
                  <a:schemeClr val="tx1"/>
                </a:solidFill>
              </a:rPr>
            </a:br>
            <a:endParaRPr lang="fi-FI" sz="1600" noProof="0" dirty="0">
              <a:solidFill>
                <a:schemeClr val="tx1"/>
              </a:solidFill>
            </a:endParaRPr>
          </a:p>
          <a:p>
            <a:pPr marL="0" lvl="2" indent="0">
              <a:buClr>
                <a:schemeClr val="tx1"/>
              </a:buClr>
              <a:buNone/>
            </a:pPr>
            <a:r>
              <a:rPr lang="fi-FI" sz="1600" b="1" noProof="0" dirty="0"/>
              <a:t>Varmennusraportti</a:t>
            </a:r>
            <a:r>
              <a:rPr lang="fi-FI" sz="1600" b="1" noProof="0" dirty="0">
                <a:solidFill>
                  <a:srgbClr val="005EB8"/>
                </a:solidFill>
              </a:rPr>
              <a:t> </a:t>
            </a:r>
            <a:r>
              <a:rPr lang="fi-FI" sz="1600" b="1" noProof="0" dirty="0"/>
              <a:t>julkinen</a:t>
            </a:r>
            <a:r>
              <a:rPr lang="fi-FI" sz="1600" b="1" noProof="0" dirty="0">
                <a:solidFill>
                  <a:srgbClr val="005EB8"/>
                </a:solidFill>
              </a:rPr>
              <a:t> </a:t>
            </a:r>
          </a:p>
          <a:p>
            <a:pPr marL="357188" lvl="1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Mikäli jatkossa tulisi osaksi tilintarkastuskertomusta, vaikuttaa monessa yhtiössä aikatauluihin</a:t>
            </a:r>
            <a:br>
              <a:rPr lang="fi-FI" sz="1600" noProof="0" dirty="0">
                <a:solidFill>
                  <a:schemeClr val="tx1"/>
                </a:solidFill>
              </a:rPr>
            </a:br>
            <a:endParaRPr lang="fi-FI" sz="1600" noProof="0" dirty="0">
              <a:solidFill>
                <a:schemeClr val="tx1"/>
              </a:solidFill>
            </a:endParaRPr>
          </a:p>
          <a:p>
            <a:pPr marL="0" lvl="2" indent="0">
              <a:buClr>
                <a:schemeClr val="tx1"/>
              </a:buClr>
              <a:buNone/>
            </a:pPr>
            <a:r>
              <a:rPr lang="fi-FI" sz="1600" b="1" noProof="0" dirty="0"/>
              <a:t>Tarkastusvaliokuntien rooli tärkeä</a:t>
            </a:r>
          </a:p>
          <a:p>
            <a:pPr marL="0" lvl="2" indent="0">
              <a:buClr>
                <a:schemeClr val="tx1"/>
              </a:buClr>
              <a:buNone/>
            </a:pPr>
            <a:endParaRPr lang="fi-FI" sz="1600" b="1" noProof="0" dirty="0">
              <a:solidFill>
                <a:srgbClr val="005EB8"/>
              </a:solidFill>
            </a:endParaRPr>
          </a:p>
          <a:p>
            <a:endParaRPr lang="fi-FI" sz="2000" noProof="0" dirty="0">
              <a:solidFill>
                <a:srgbClr val="005EB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CE722-FEEA-4591-A58F-23A5088E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4" t="48474" r="29244" b="9532"/>
          <a:stretch/>
        </p:blipFill>
        <p:spPr>
          <a:xfrm flipH="1">
            <a:off x="8957900" y="842861"/>
            <a:ext cx="2821786" cy="3020178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B1271-8E40-4A83-85A0-1999A9663DC4}"/>
              </a:ext>
            </a:extLst>
          </p:cNvPr>
          <p:cNvSpPr txBox="1"/>
          <p:nvPr/>
        </p:nvSpPr>
        <p:spPr>
          <a:xfrm>
            <a:off x="9879631" y="1790895"/>
            <a:ext cx="2095130" cy="91104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FFFA0-700F-4B1E-94D1-E4132D842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sz="9600" noProof="0" dirty="0"/>
              <a:t>Miten muissa maissa?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C1711-BEEC-413A-8FDD-C59A41FEA4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A8F962-6AC3-4DBC-A6BC-E8E007CED4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63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35FD-0A35-456D-81D3-D7A4AEF5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Miten muissa maissa?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D0A85-CE74-485A-928D-B7DE5B901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0800" y="1332000"/>
            <a:ext cx="7762025" cy="4794480"/>
          </a:xfrm>
        </p:spPr>
        <p:txBody>
          <a:bodyPr/>
          <a:lstStyle/>
          <a:p>
            <a:r>
              <a:rPr lang="fi-FI" noProof="0" dirty="0"/>
              <a:t>EU-tasolla lähtökohtaisesti tavoite, että toimintatavat olisivat vertailukelpoisia, mutta eri maiden kansalliset lainsäädännöt ja tekniset toimintavalmiudet asettavat joitain rajoitteita</a:t>
            </a:r>
          </a:p>
          <a:p>
            <a:endParaRPr lang="fi-FI" noProof="0" dirty="0"/>
          </a:p>
          <a:p>
            <a:r>
              <a:rPr lang="fi-FI" noProof="0" dirty="0"/>
              <a:t>Pohjoismaissakin tilanne vielä elää vuoden 2020 osalta</a:t>
            </a:r>
          </a:p>
          <a:p>
            <a:pPr marL="357188" lvl="1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Kaikissa maissa ei vielä päätetty miten tilintarkastajat raportoivat</a:t>
            </a:r>
          </a:p>
          <a:p>
            <a:pPr marL="357188" lvl="1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Osana tilintarkastuskertomusta vai erillisenä raporttina</a:t>
            </a:r>
          </a:p>
          <a:p>
            <a:pPr lvl="1"/>
            <a:endParaRPr lang="fi-FI" sz="1600" b="1" noProof="0" dirty="0"/>
          </a:p>
          <a:p>
            <a:pPr lvl="1"/>
            <a:r>
              <a:rPr lang="fi-FI" sz="1600" b="1" noProof="0" dirty="0"/>
              <a:t>Vuosi 2020 tulee olemaan epäyhtenäinen</a:t>
            </a:r>
          </a:p>
          <a:p>
            <a:pPr lvl="1"/>
            <a:endParaRPr lang="fi-FI" sz="1800" noProof="0" dirty="0">
              <a:solidFill>
                <a:srgbClr val="005EB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noProof="0" dirty="0">
              <a:solidFill>
                <a:srgbClr val="005EB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noProof="0" dirty="0">
              <a:solidFill>
                <a:srgbClr val="005EB8"/>
              </a:solidFill>
            </a:endParaRPr>
          </a:p>
          <a:p>
            <a:endParaRPr lang="fi-FI" sz="2000" noProof="0" dirty="0">
              <a:solidFill>
                <a:srgbClr val="005EB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CE722-FEEA-4591-A58F-23A5088E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4" t="48474" r="29244" b="9532"/>
          <a:stretch/>
        </p:blipFill>
        <p:spPr>
          <a:xfrm flipH="1">
            <a:off x="8957900" y="842861"/>
            <a:ext cx="2821786" cy="3020178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B1271-8E40-4A83-85A0-1999A9663DC4}"/>
              </a:ext>
            </a:extLst>
          </p:cNvPr>
          <p:cNvSpPr txBox="1"/>
          <p:nvPr/>
        </p:nvSpPr>
        <p:spPr>
          <a:xfrm>
            <a:off x="9879631" y="1790895"/>
            <a:ext cx="2095130" cy="91104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2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37FDC67-76AC-411B-A651-4F71B9B60DE3}"/>
              </a:ext>
            </a:extLst>
          </p:cNvPr>
          <p:cNvSpPr txBox="1">
            <a:spLocks/>
          </p:cNvSpPr>
          <p:nvPr/>
        </p:nvSpPr>
        <p:spPr>
          <a:xfrm>
            <a:off x="4003040" y="3618934"/>
            <a:ext cx="2834640" cy="7397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44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Virpi Halonen, KHT, osakas</a:t>
            </a:r>
          </a:p>
          <a:p>
            <a:r>
              <a:rPr lang="fi-FI" dirty="0"/>
              <a:t>virpi.halonen@kpmg.fi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39FFA0B-BE33-4EC0-9472-5A6450748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>
          <a:xfrm>
            <a:off x="4641642" y="1726935"/>
            <a:ext cx="1620000" cy="162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56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D579EC-CE6B-445E-8D22-F1E5E8ED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Sisältö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87EBD7-6A89-477D-AA69-9643F04FC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0800" y="1332000"/>
            <a:ext cx="10188000" cy="4536000"/>
          </a:xfrm>
        </p:spPr>
        <p:txBody>
          <a:bodyPr/>
          <a:lstStyle/>
          <a:p>
            <a:endParaRPr lang="fi-FI" noProof="0" dirty="0"/>
          </a:p>
          <a:p>
            <a:pPr>
              <a:lnSpc>
                <a:spcPct val="150000"/>
              </a:lnSpc>
            </a:pPr>
            <a:r>
              <a:rPr lang="fi-FI" noProof="0" dirty="0"/>
              <a:t>Tilintarkastuksen/varmennuksen tausta</a:t>
            </a:r>
          </a:p>
          <a:p>
            <a:r>
              <a:rPr lang="fi-FI" noProof="0" dirty="0"/>
              <a:t>Suomen Tilintarkastajat ry:n suositus listayhtiöiden ESEF-tilinpäätösten varmentamisesta</a:t>
            </a:r>
          </a:p>
          <a:p>
            <a:pPr>
              <a:lnSpc>
                <a:spcPct val="150000"/>
              </a:lnSpc>
            </a:pPr>
            <a:r>
              <a:rPr lang="fi-FI" noProof="0" dirty="0"/>
              <a:t>Miten muissa maissa?</a:t>
            </a:r>
          </a:p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9854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FFFA0-700F-4B1E-94D1-E4132D842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noProof="0" dirty="0"/>
              <a:t>Tilintarkastuksen/ varmennuksen tausta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C1711-BEEC-413A-8FDD-C59A41FEA4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A8F962-6AC3-4DBC-A6BC-E8E007CED4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00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35FD-0A35-456D-81D3-D7A4AEF5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Tilintarkastuksen/varmennuksen tausta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D0A85-CE74-485A-928D-B7DE5B9012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2330" y="1332000"/>
            <a:ext cx="10188000" cy="4536000"/>
          </a:xfrm>
        </p:spPr>
        <p:txBody>
          <a:bodyPr/>
          <a:lstStyle/>
          <a:p>
            <a:r>
              <a:rPr lang="fi-FI" noProof="0" dirty="0"/>
              <a:t>XBRL-vaatimus koskee: </a:t>
            </a:r>
          </a:p>
          <a:p>
            <a:pPr marL="288000" indent="-288000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b="0" noProof="0" dirty="0">
                <a:solidFill>
                  <a:schemeClr val="tx1"/>
                </a:solidFill>
              </a:rPr>
              <a:t>listayhtiöiden IFRS-konsernitilinpäätöstä (osakkeet, velkakirjat)</a:t>
            </a:r>
          </a:p>
          <a:p>
            <a:endParaRPr lang="fi-FI" b="0" noProof="0" dirty="0"/>
          </a:p>
          <a:p>
            <a:r>
              <a:rPr lang="fi-FI" noProof="0" dirty="0"/>
              <a:t>XBRL-vaatimus ei koske: </a:t>
            </a:r>
          </a:p>
          <a:p>
            <a:pPr marL="288000" indent="-288000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b="0" noProof="0" dirty="0">
                <a:solidFill>
                  <a:schemeClr val="tx1"/>
                </a:solidFill>
              </a:rPr>
              <a:t>emoyhtiön erillistilinpäätöstä</a:t>
            </a:r>
          </a:p>
          <a:p>
            <a:pPr marL="288000" indent="-288000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b="0" noProof="0" dirty="0">
                <a:solidFill>
                  <a:schemeClr val="tx1"/>
                </a:solidFill>
              </a:rPr>
              <a:t>toimintakertomusta</a:t>
            </a:r>
          </a:p>
          <a:p>
            <a:endParaRPr lang="fi-FI" b="0" noProof="0" dirty="0"/>
          </a:p>
          <a:p>
            <a:r>
              <a:rPr lang="fi-FI" noProof="0" dirty="0" err="1"/>
              <a:t>ESEF:n</a:t>
            </a:r>
            <a:r>
              <a:rPr lang="fi-FI" noProof="0" dirty="0"/>
              <a:t> XHTML- ja XBRL-vaatimukset eivät koske: </a:t>
            </a:r>
          </a:p>
          <a:p>
            <a:pPr marL="288000" indent="-288000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b="0" noProof="0" dirty="0">
                <a:solidFill>
                  <a:schemeClr val="tx1"/>
                </a:solidFill>
              </a:rPr>
              <a:t>tilinpäätöstiedotteita</a:t>
            </a:r>
          </a:p>
          <a:p>
            <a:pPr marL="288000" indent="-288000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b="0" dirty="0">
                <a:solidFill>
                  <a:schemeClr val="tx1"/>
                </a:solidFill>
              </a:rPr>
              <a:t>p</a:t>
            </a:r>
            <a:r>
              <a:rPr lang="fi-FI" b="0" noProof="0" dirty="0" err="1">
                <a:solidFill>
                  <a:schemeClr val="tx1"/>
                </a:solidFill>
              </a:rPr>
              <a:t>uolivuotiskatsauksia</a:t>
            </a:r>
            <a:endParaRPr lang="fi-FI" b="0" noProof="0" dirty="0">
              <a:solidFill>
                <a:schemeClr val="tx1"/>
              </a:solidFill>
            </a:endParaRPr>
          </a:p>
          <a:p>
            <a:endParaRPr lang="fi-FI" b="0" noProof="0" dirty="0"/>
          </a:p>
          <a:p>
            <a:r>
              <a:rPr lang="fi-FI" b="0" noProof="0" dirty="0">
                <a:solidFill>
                  <a:schemeClr val="tx1"/>
                </a:solidFill>
              </a:rPr>
              <a:t>Uusien raportointivaatimusten ulkopuolella on myös vaihtoehtoisilla markkinapaikoilla listattujen yhtiöiden raportointi (</a:t>
            </a:r>
            <a:r>
              <a:rPr lang="en-US" b="0" dirty="0">
                <a:solidFill>
                  <a:schemeClr val="tx1"/>
                </a:solidFill>
              </a:rPr>
              <a:t>First</a:t>
            </a:r>
            <a:r>
              <a:rPr lang="fi-FI" b="0" noProof="0" dirty="0">
                <a:solidFill>
                  <a:schemeClr val="tx1"/>
                </a:solidFill>
              </a:rPr>
              <a:t> North -lista).</a:t>
            </a:r>
            <a:endParaRPr lang="fi-FI" noProof="0" dirty="0">
              <a:solidFill>
                <a:schemeClr val="tx1"/>
              </a:solidFill>
            </a:endParaRPr>
          </a:p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7804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C6A60-36D0-4C0E-BFD8-1353CC05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Tilintarkastuksen/varmennuksen tausta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20CBC4-CE15-4E7E-BB3B-32405E9D4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960" y="1107440"/>
            <a:ext cx="10922000" cy="490728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</a:pPr>
            <a:r>
              <a:rPr lang="fi-FI" noProof="0" dirty="0"/>
              <a:t>European Single Electronic Format (ESEF) -vaatimus perustuu listayhtiöiden avoimuusvaatimusten harmonisointia koskevaan avoimuusdirektiiviin (2004/109/EY) ja sen muutosdirektiiviin sekä Euroopan komission delegoituun asetukseen (2018/815/EY). Asetus on listayhtiöitä sitovaa sääntelyä, ja direktiivi on implementoitu arvopaperimarkkinalakiin (AML 7:5 §). 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</a:pPr>
            <a:r>
              <a:rPr lang="fi-FI" noProof="0" dirty="0"/>
              <a:t>Komission asetus (2018/815/EY) ei sisällä määräyksiä tilinpäätöksen tilintarkastuksesta tai muusta varmentamisesta. 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</a:pPr>
            <a:r>
              <a:rPr lang="fi-FI" noProof="0" dirty="0"/>
              <a:t>Ei muutoksia lakisääteiseen tilintarkastusvelvollisuuteen tai lakisääteisen tilintarkastuksen kohteeseen. 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fi-FI" noProof="0" dirty="0"/>
              <a:t>Komission julkaisemassa Q&amp;A-osiossa maininta varmennusvelvollisuudesta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Suoraa sitovuutta ei ole tulkittu olevan.</a:t>
            </a:r>
          </a:p>
          <a:p>
            <a:pPr marL="357188" lvl="3" indent="-357188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Komissiolta odotetaan tarkennusta vielä 9-10/2020.</a:t>
            </a:r>
            <a:endParaRPr lang="fi-FI" b="0" noProof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fi-FI" noProof="0" dirty="0"/>
              <a:t>FIVA suosittelee ESEF-raportoinnin varmentamista 2020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Vapaaehtoista – kansallista sääntelyä ei vielä ole.</a:t>
            </a:r>
          </a:p>
          <a:p>
            <a:pPr marL="0" lvl="3" indent="0">
              <a:buClr>
                <a:schemeClr val="tx1"/>
              </a:buClr>
              <a:buNone/>
            </a:pPr>
            <a:endParaRPr lang="fi-FI" sz="1600" noProof="0" dirty="0">
              <a:solidFill>
                <a:schemeClr val="tx1"/>
              </a:solidFill>
            </a:endParaRPr>
          </a:p>
          <a:p>
            <a:pPr marL="0" lvl="3" indent="0">
              <a:buClr>
                <a:schemeClr val="tx1"/>
              </a:buClr>
              <a:buNone/>
            </a:pPr>
            <a:r>
              <a:rPr lang="fi-FI" sz="1600" b="1" dirty="0"/>
              <a:t>PRH on keväällä ottanut kantaa ESEF-tilinpäätöksen tilintarkastukseen ja tilintarkastuskertomukseen</a:t>
            </a:r>
          </a:p>
          <a:p>
            <a:pPr marL="0" lvl="3" indent="0">
              <a:buClr>
                <a:schemeClr val="tx1"/>
              </a:buClr>
              <a:buNone/>
            </a:pPr>
            <a:endParaRPr lang="fi-FI" sz="1600" noProof="0" dirty="0">
              <a:solidFill>
                <a:schemeClr val="tx1"/>
              </a:solidFill>
            </a:endParaRPr>
          </a:p>
          <a:p>
            <a:endParaRPr lang="fi-FI" b="0" noProof="0" dirty="0"/>
          </a:p>
          <a:p>
            <a:endParaRPr lang="fi-FI" b="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151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FFFA0-700F-4B1E-94D1-E4132D842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sz="7200" noProof="0" dirty="0"/>
              <a:t>Suomen Tilintarkastajat ry:n suositus listayhtiöiden </a:t>
            </a:r>
            <a:br>
              <a:rPr lang="fi-FI" sz="7200" noProof="0" dirty="0"/>
            </a:br>
            <a:r>
              <a:rPr lang="fi-FI" sz="7200" noProof="0" dirty="0"/>
              <a:t>ESEF-tilinpäätösten varmentamisesta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C1711-BEEC-413A-8FDD-C59A41FEA4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A8F962-6AC3-4DBC-A6BC-E8E007CED4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90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C6A60-36D0-4C0E-BFD8-1353CC05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Suomen Tilintarkastajat ry:n suositus listayhtiöiden ESEF-tilinpäätösten varmentamisesta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20CBC4-CE15-4E7E-BB3B-32405E9D4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7263" y="1767840"/>
            <a:ext cx="10558880" cy="4100160"/>
          </a:xfrm>
        </p:spPr>
        <p:txBody>
          <a:bodyPr/>
          <a:lstStyle/>
          <a:p>
            <a:r>
              <a:rPr lang="fi-FI" dirty="0"/>
              <a:t>Suomen Tilintarkastajat ry:n hallitus on hyväksynyt suosituksen 1.6.2020 ja se on julkaistu 9.6.2020.</a:t>
            </a:r>
          </a:p>
          <a:p>
            <a:r>
              <a:rPr lang="fi-FI" dirty="0"/>
              <a:t>Suosituksessa (4/2020) käsitellään listayhtiöiden ESEF RTS -vaatimukset täyttävän rakenteisen tilinpäätöksen (ESEF-tilinpäätös) varmentamista.</a:t>
            </a:r>
          </a:p>
          <a:p>
            <a:r>
              <a:rPr lang="fi-FI" dirty="0"/>
              <a:t>Suosituksen tavoitteena on edistää yhtenäistä, tehokasta ja selkeää listayhtiöiden julkaisemien ESEF-tilinpäätösten varmennusta ja varmennuksesta raportoimista Suomessa. </a:t>
            </a:r>
          </a:p>
          <a:p>
            <a:r>
              <a:rPr lang="fi-FI" dirty="0"/>
              <a:t>Työryhmä tilintarkastajista, edustettuna B5-tilintarkastusyhteisöt ja sihteeri </a:t>
            </a:r>
            <a:r>
              <a:rPr lang="fi-FI" dirty="0" err="1"/>
              <a:t>ST:stä</a:t>
            </a:r>
            <a:r>
              <a:rPr lang="fi-FI" dirty="0"/>
              <a:t>.</a:t>
            </a:r>
          </a:p>
          <a:p>
            <a:r>
              <a:rPr lang="fi-FI" dirty="0"/>
              <a:t>Kommentointikierroksella saatu useilta keskeisiltä tahoilta kommentit.</a:t>
            </a:r>
          </a:p>
          <a:p>
            <a:r>
              <a:rPr lang="fi-FI" dirty="0"/>
              <a:t>Suosituksen pohjalla </a:t>
            </a:r>
            <a:r>
              <a:rPr lang="en-US" dirty="0"/>
              <a:t>Accountancy</a:t>
            </a:r>
            <a:r>
              <a:rPr lang="fi-FI" dirty="0"/>
              <a:t> Europen ja </a:t>
            </a:r>
            <a:r>
              <a:rPr lang="fi-FI" dirty="0" err="1"/>
              <a:t>CEAOB:n</a:t>
            </a:r>
            <a:r>
              <a:rPr lang="fi-FI" dirty="0"/>
              <a:t> ohjeistukset.</a:t>
            </a:r>
          </a:p>
          <a:p>
            <a:r>
              <a:rPr lang="fi-FI" dirty="0"/>
              <a:t>Suosituksen mukaan varmentaminen tehdään ISAE 3000 -standardin mukaisesti lakisääteisestä tilintarkastuksesta erillisenä toimeksiantona.</a:t>
            </a:r>
          </a:p>
          <a:p>
            <a:r>
              <a:rPr lang="fi-FI" dirty="0"/>
              <a:t>Varmentaminen kohdistuu: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dirty="0">
                <a:solidFill>
                  <a:schemeClr val="tx1"/>
                </a:solidFill>
              </a:rPr>
              <a:t>ESEF-tilinpäätökseen sisältyvän konsernitilinpäätöksen merkitsemiseen </a:t>
            </a:r>
            <a:r>
              <a:rPr lang="fi-FI" sz="1600" dirty="0" err="1">
                <a:solidFill>
                  <a:schemeClr val="tx1"/>
                </a:solidFill>
              </a:rPr>
              <a:t>iXBRL</a:t>
            </a:r>
            <a:r>
              <a:rPr lang="fi-FI" sz="1600" dirty="0">
                <a:solidFill>
                  <a:schemeClr val="tx1"/>
                </a:solidFill>
              </a:rPr>
              <a:t>-merkein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dirty="0">
                <a:solidFill>
                  <a:schemeClr val="tx1"/>
                </a:solidFill>
              </a:rPr>
              <a:t>ESEF-tilinpäätöksen yhdenmukaisuuteen toimintakertomuksen ja tilintarkastetun tilinpäätöksen kanssa.</a:t>
            </a:r>
          </a:p>
        </p:txBody>
      </p:sp>
    </p:spTree>
    <p:extLst>
      <p:ext uri="{BB962C8B-B14F-4D97-AF65-F5344CB8AC3E}">
        <p14:creationId xmlns:p14="http://schemas.microsoft.com/office/powerpoint/2010/main" val="167539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8C6A60-36D0-4C0E-BFD8-1353CC05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Suomen Tilintarkastajat ry:n suositus listayhtiöiden ESEF-tilinpäätösten varmentamisesta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20CBC4-CE15-4E7E-BB3B-32405E9D4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801" y="1767840"/>
            <a:ext cx="10558880" cy="4100160"/>
          </a:xfrm>
        </p:spPr>
        <p:txBody>
          <a:bodyPr/>
          <a:lstStyle/>
          <a:p>
            <a:pPr lvl="1"/>
            <a:endParaRPr lang="fi-FI" sz="1600" noProof="0" dirty="0"/>
          </a:p>
          <a:p>
            <a:pPr lvl="1"/>
            <a:r>
              <a:rPr lang="fi-FI" sz="1600" b="1" noProof="0" dirty="0"/>
              <a:t>Suositus löytyy ST ry:n nettisivuilta:</a:t>
            </a:r>
          </a:p>
          <a:p>
            <a:pPr lvl="1"/>
            <a:r>
              <a:rPr lang="fi-FI" sz="1600" noProof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https://www.suomentilintarkastajat.fi/toimintamme/ajankohtaista/uutisia/suositus-listayhtion-esef-tilinpaatoksen-varmentamisesta-julkaistu</a:t>
            </a:r>
            <a:r>
              <a:rPr lang="fi-FI" sz="1600" noProof="0" dirty="0">
                <a:solidFill>
                  <a:schemeClr val="tx1"/>
                </a:solidFill>
              </a:rPr>
              <a:t> </a:t>
            </a:r>
            <a:endParaRPr lang="fi-FI" b="0" noProof="0" dirty="0">
              <a:solidFill>
                <a:schemeClr val="tx1"/>
              </a:solidFill>
            </a:endParaRPr>
          </a:p>
          <a:p>
            <a:pPr lvl="1"/>
            <a:endParaRPr lang="fi-FI" sz="1600" b="1" noProof="0" dirty="0">
              <a:solidFill>
                <a:srgbClr val="005EB8"/>
              </a:solidFill>
            </a:endParaRPr>
          </a:p>
          <a:p>
            <a:pPr lvl="1"/>
            <a:r>
              <a:rPr lang="fi-FI" sz="1600" b="1" noProof="0" dirty="0"/>
              <a:t>Suosituksen sisältö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Lainsäädännön tausta (EU ja Suomi)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ESEF-raportoinnin prosessi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Varmennuksen standardiviitekehys (ISAE 3000)</a:t>
            </a:r>
          </a:p>
          <a:p>
            <a:pPr marL="651600" lvl="4" indent="-288000">
              <a:buClr>
                <a:schemeClr val="tx1"/>
              </a:buClr>
            </a:pPr>
            <a:r>
              <a:rPr lang="fi-FI" sz="1600" noProof="0" dirty="0">
                <a:solidFill>
                  <a:schemeClr val="tx1"/>
                </a:solidFill>
              </a:rPr>
              <a:t>Kohtuullinen varmuustaso </a:t>
            </a:r>
          </a:p>
          <a:p>
            <a:pPr marL="651600" lvl="4" indent="-288000">
              <a:buClr>
                <a:schemeClr val="tx1"/>
              </a:buClr>
            </a:pPr>
            <a:r>
              <a:rPr lang="fi-FI" sz="1600" noProof="0" dirty="0">
                <a:solidFill>
                  <a:schemeClr val="tx1"/>
                </a:solidFill>
              </a:rPr>
              <a:t>Positiivinen lausunto 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ESEF–raportoinnin varmentaminen</a:t>
            </a:r>
          </a:p>
          <a:p>
            <a:pPr marL="357188" lvl="3" indent="-357188">
              <a:buClr>
                <a:schemeClr val="tx1"/>
              </a:buClr>
              <a:buFont typeface="Arial" panose="020B0604020202020204" pitchFamily="34" charset="0"/>
              <a:buChar char="—"/>
            </a:pPr>
            <a:r>
              <a:rPr lang="fi-FI" sz="1600" noProof="0" dirty="0">
                <a:solidFill>
                  <a:schemeClr val="tx1"/>
                </a:solidFill>
              </a:rPr>
              <a:t>Lausuntomallit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E843D-0581-45A0-B1F3-335D98AD55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4" t="48474" r="29244" b="9532"/>
          <a:stretch/>
        </p:blipFill>
        <p:spPr>
          <a:xfrm flipH="1">
            <a:off x="8590043" y="2913391"/>
            <a:ext cx="2821786" cy="3020178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A5CDF5-EA89-47C0-830D-BEC5AC275387}"/>
              </a:ext>
            </a:extLst>
          </p:cNvPr>
          <p:cNvSpPr txBox="1"/>
          <p:nvPr/>
        </p:nvSpPr>
        <p:spPr>
          <a:xfrm>
            <a:off x="9511774" y="3861425"/>
            <a:ext cx="2095130" cy="91104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3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6FC0-DBAF-49C0-9710-9B0EFDC0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/>
              <a:t>Tilinpäätöksen laadinta- ja varmennusprosessi käytännössä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740CC3B-1BCA-4EE6-A9CD-AEB33107DFD5}"/>
              </a:ext>
            </a:extLst>
          </p:cNvPr>
          <p:cNvSpPr/>
          <p:nvPr/>
        </p:nvSpPr>
        <p:spPr>
          <a:xfrm>
            <a:off x="1001676" y="3011096"/>
            <a:ext cx="10851771" cy="707721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fi-FI" sz="15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FAE13-8F2A-4ECF-97D9-B5B1223A6D89}"/>
              </a:ext>
            </a:extLst>
          </p:cNvPr>
          <p:cNvSpPr txBox="1"/>
          <p:nvPr/>
        </p:nvSpPr>
        <p:spPr>
          <a:xfrm>
            <a:off x="693974" y="5527597"/>
            <a:ext cx="1756292" cy="540000"/>
          </a:xfrm>
          <a:prstGeom prst="rect">
            <a:avLst/>
          </a:prstGeom>
          <a:solidFill>
            <a:srgbClr val="00A3A1"/>
          </a:solidFill>
        </p:spPr>
        <p:txBody>
          <a:bodyPr wrap="square" lIns="54610" tIns="54610" rIns="54610" bIns="5461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ESEF-raportoinnin laatiminen</a:t>
            </a:r>
            <a:endParaRPr lang="fi-FI" sz="14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1D2E8-8E27-4C3D-89C7-5C3C4BB20A2C}"/>
              </a:ext>
            </a:extLst>
          </p:cNvPr>
          <p:cNvSpPr txBox="1"/>
          <p:nvPr/>
        </p:nvSpPr>
        <p:spPr>
          <a:xfrm>
            <a:off x="755206" y="1280771"/>
            <a:ext cx="2450953" cy="540000"/>
          </a:xfrm>
          <a:prstGeom prst="rect">
            <a:avLst/>
          </a:prstGeom>
          <a:solidFill>
            <a:srgbClr val="00A3A1"/>
          </a:solidFill>
        </p:spPr>
        <p:txBody>
          <a:bodyPr wrap="square" lIns="54610" tIns="54610" rIns="54610" bIns="5461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Vuositilinpäätöksen laatiminen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B3562-70AC-4F6F-AB87-A0213B894716}"/>
              </a:ext>
            </a:extLst>
          </p:cNvPr>
          <p:cNvSpPr txBox="1"/>
          <p:nvPr/>
        </p:nvSpPr>
        <p:spPr>
          <a:xfrm>
            <a:off x="1848156" y="2592895"/>
            <a:ext cx="2450953" cy="540000"/>
          </a:xfrm>
          <a:prstGeom prst="rect">
            <a:avLst/>
          </a:prstGeom>
          <a:solidFill>
            <a:srgbClr val="0091DA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IFRS-tilinpäätöksen laatiminen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04E64C-5856-4CEE-BA9F-5F0CCDBEFB92}"/>
              </a:ext>
            </a:extLst>
          </p:cNvPr>
          <p:cNvSpPr txBox="1"/>
          <p:nvPr/>
        </p:nvSpPr>
        <p:spPr>
          <a:xfrm>
            <a:off x="695004" y="3607679"/>
            <a:ext cx="3812368" cy="540000"/>
          </a:xfrm>
          <a:prstGeom prst="rect">
            <a:avLst/>
          </a:prstGeom>
          <a:solidFill>
            <a:srgbClr val="0091DA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IFRS-konsernitilinpäätöksen </a:t>
            </a:r>
            <a:br>
              <a:rPr lang="fi-FI" sz="1400">
                <a:solidFill>
                  <a:schemeClr val="bg1"/>
                </a:solidFill>
              </a:rPr>
            </a:br>
            <a:r>
              <a:rPr lang="fi-FI" sz="1400">
                <a:solidFill>
                  <a:schemeClr val="bg1"/>
                </a:solidFill>
              </a:rPr>
              <a:t>päälaskelmien merkintä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84AE3-7011-4CEA-A856-E8DC2268D256}"/>
              </a:ext>
            </a:extLst>
          </p:cNvPr>
          <p:cNvSpPr txBox="1"/>
          <p:nvPr/>
        </p:nvSpPr>
        <p:spPr>
          <a:xfrm>
            <a:off x="1610348" y="4212174"/>
            <a:ext cx="2897024" cy="540000"/>
          </a:xfrm>
          <a:prstGeom prst="rect">
            <a:avLst/>
          </a:prstGeom>
          <a:solidFill>
            <a:srgbClr val="0091DA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 i="1">
                <a:solidFill>
                  <a:schemeClr val="bg1"/>
                </a:solidFill>
              </a:rPr>
              <a:t>Liitetietojen block-merkintä </a:t>
            </a:r>
            <a:br>
              <a:rPr lang="fi-FI" sz="1400" i="1">
                <a:solidFill>
                  <a:schemeClr val="bg1"/>
                </a:solidFill>
              </a:rPr>
            </a:br>
            <a:r>
              <a:rPr lang="fi-FI" sz="1400" i="1">
                <a:solidFill>
                  <a:schemeClr val="bg1"/>
                </a:solidFill>
              </a:rPr>
              <a:t>(2022 tilinpäätökset)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FC36E-AEC1-46CC-A01D-EDC203769B5B}"/>
              </a:ext>
            </a:extLst>
          </p:cNvPr>
          <p:cNvSpPr txBox="1"/>
          <p:nvPr/>
        </p:nvSpPr>
        <p:spPr>
          <a:xfrm>
            <a:off x="3902806" y="1985013"/>
            <a:ext cx="1772074" cy="540000"/>
          </a:xfrm>
          <a:prstGeom prst="rect">
            <a:avLst/>
          </a:prstGeom>
          <a:solidFill>
            <a:srgbClr val="005EB8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IFRS-tilinpäätöksen tilintarkastus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2D5012-98C5-4CE9-8F4A-745E4854D82D}"/>
              </a:ext>
            </a:extLst>
          </p:cNvPr>
          <p:cNvSpPr txBox="1"/>
          <p:nvPr/>
        </p:nvSpPr>
        <p:spPr>
          <a:xfrm>
            <a:off x="4299109" y="4827502"/>
            <a:ext cx="3774394" cy="540000"/>
          </a:xfrm>
          <a:prstGeom prst="rect">
            <a:avLst/>
          </a:prstGeom>
          <a:solidFill>
            <a:srgbClr val="005EB8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ESEF-raportoinnin varmennus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535C7-C26E-45DE-9846-61F5749299F7}"/>
              </a:ext>
            </a:extLst>
          </p:cNvPr>
          <p:cNvSpPr txBox="1"/>
          <p:nvPr/>
        </p:nvSpPr>
        <p:spPr>
          <a:xfrm>
            <a:off x="5299795" y="3662879"/>
            <a:ext cx="1764000" cy="540000"/>
          </a:xfrm>
          <a:prstGeom prst="rect">
            <a:avLst/>
          </a:prstGeom>
          <a:solidFill>
            <a:srgbClr val="0091DA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Raportointiasiakirjan muodostaminen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6B92A1-E7DA-4480-B013-C48E431580D2}"/>
              </a:ext>
            </a:extLst>
          </p:cNvPr>
          <p:cNvSpPr txBox="1"/>
          <p:nvPr/>
        </p:nvSpPr>
        <p:spPr>
          <a:xfrm>
            <a:off x="9756331" y="3662880"/>
            <a:ext cx="1584251" cy="900000"/>
          </a:xfrm>
          <a:prstGeom prst="rect">
            <a:avLst/>
          </a:prstGeom>
          <a:solidFill>
            <a:srgbClr val="0091DA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300">
                <a:solidFill>
                  <a:schemeClr val="bg1"/>
                </a:solidFill>
              </a:rPr>
              <a:t>Toimittaminen kansalliseen tietovarastoon </a:t>
            </a:r>
          </a:p>
          <a:p>
            <a:pPr algn="ctr">
              <a:spcAft>
                <a:spcPts val="600"/>
              </a:spcAft>
            </a:pPr>
            <a:r>
              <a:rPr lang="fi-FI" sz="1300" i="1">
                <a:solidFill>
                  <a:schemeClr val="bg1"/>
                </a:solidFill>
              </a:rPr>
              <a:t>(NASDAQ)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698902-53D5-4799-868F-AC73BC700CF4}"/>
              </a:ext>
            </a:extLst>
          </p:cNvPr>
          <p:cNvSpPr txBox="1"/>
          <p:nvPr/>
        </p:nvSpPr>
        <p:spPr>
          <a:xfrm>
            <a:off x="9755218" y="2152589"/>
            <a:ext cx="1584251" cy="874018"/>
          </a:xfrm>
          <a:prstGeom prst="rect">
            <a:avLst/>
          </a:prstGeom>
          <a:solidFill>
            <a:srgbClr val="0091DA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Julkaiseminen yhtiön internetsivuilla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F1980-DC83-4B82-8FCA-FBF76170A1A2}"/>
              </a:ext>
            </a:extLst>
          </p:cNvPr>
          <p:cNvSpPr txBox="1"/>
          <p:nvPr/>
        </p:nvSpPr>
        <p:spPr>
          <a:xfrm>
            <a:off x="8160707" y="4816991"/>
            <a:ext cx="1584000" cy="540000"/>
          </a:xfrm>
          <a:prstGeom prst="rect">
            <a:avLst/>
          </a:prstGeom>
          <a:solidFill>
            <a:srgbClr val="005EB8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 i="1">
                <a:solidFill>
                  <a:schemeClr val="bg1"/>
                </a:solidFill>
              </a:rPr>
              <a:t>ISAE 3000 Varmennusraportti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C2B8E4-6E43-476B-A5DD-BC4C9F89A173}"/>
              </a:ext>
            </a:extLst>
          </p:cNvPr>
          <p:cNvSpPr txBox="1"/>
          <p:nvPr/>
        </p:nvSpPr>
        <p:spPr>
          <a:xfrm>
            <a:off x="6966540" y="1988428"/>
            <a:ext cx="1908000" cy="540000"/>
          </a:xfrm>
          <a:prstGeom prst="rect">
            <a:avLst/>
          </a:prstGeom>
          <a:solidFill>
            <a:srgbClr val="005EB8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Tilintarkastuskertomus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11369-9FED-4309-8E96-623D11D34C58}"/>
              </a:ext>
            </a:extLst>
          </p:cNvPr>
          <p:cNvSpPr txBox="1"/>
          <p:nvPr/>
        </p:nvSpPr>
        <p:spPr>
          <a:xfrm>
            <a:off x="5273137" y="2592895"/>
            <a:ext cx="1772074" cy="540000"/>
          </a:xfrm>
          <a:prstGeom prst="rect">
            <a:avLst/>
          </a:prstGeom>
          <a:solidFill>
            <a:srgbClr val="0091DA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IFRS-tilinpäätöksen allekirjoitus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BA9B57-F4EA-4322-A5E3-18B513E70BC4}"/>
              </a:ext>
            </a:extLst>
          </p:cNvPr>
          <p:cNvSpPr txBox="1"/>
          <p:nvPr/>
        </p:nvSpPr>
        <p:spPr>
          <a:xfrm>
            <a:off x="695005" y="4836525"/>
            <a:ext cx="3000731" cy="540000"/>
          </a:xfrm>
          <a:prstGeom prst="rect">
            <a:avLst/>
          </a:prstGeom>
          <a:solidFill>
            <a:srgbClr val="005EB8"/>
          </a:solidFill>
        </p:spPr>
        <p:txBody>
          <a:bodyPr wrap="square" lIns="54610" tIns="54610" rIns="54610" bIns="5461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400">
                <a:solidFill>
                  <a:schemeClr val="bg1"/>
                </a:solidFill>
              </a:rPr>
              <a:t>ESEF-prosessin varmennus</a:t>
            </a:r>
          </a:p>
        </p:txBody>
      </p:sp>
      <p:grpSp>
        <p:nvGrpSpPr>
          <p:cNvPr id="26" name="Group 250">
            <a:extLst>
              <a:ext uri="{FF2B5EF4-FFF2-40B4-BE49-F238E27FC236}">
                <a16:creationId xmlns:a16="http://schemas.microsoft.com/office/drawing/2014/main" id="{ADB06E2A-5A2D-48E4-9DCA-C83BC361D837}"/>
              </a:ext>
            </a:extLst>
          </p:cNvPr>
          <p:cNvGrpSpPr/>
          <p:nvPr/>
        </p:nvGrpSpPr>
        <p:grpSpPr>
          <a:xfrm>
            <a:off x="11565509" y="420415"/>
            <a:ext cx="474480" cy="441279"/>
            <a:chOff x="-9242425" y="1674813"/>
            <a:chExt cx="1130300" cy="1127125"/>
          </a:xfrm>
          <a:solidFill>
            <a:srgbClr val="00338D"/>
          </a:solidFill>
        </p:grpSpPr>
        <p:sp>
          <p:nvSpPr>
            <p:cNvPr id="27" name="Freeform 154">
              <a:extLst>
                <a:ext uri="{FF2B5EF4-FFF2-40B4-BE49-F238E27FC236}">
                  <a16:creationId xmlns:a16="http://schemas.microsoft.com/office/drawing/2014/main" id="{3C5BA8E3-8686-4562-8718-D5CC04529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090025" y="1674813"/>
              <a:ext cx="823912" cy="1127125"/>
            </a:xfrm>
            <a:custGeom>
              <a:avLst/>
              <a:gdLst/>
              <a:ahLst/>
              <a:cxnLst>
                <a:cxn ang="0">
                  <a:pos x="397" y="1025"/>
                </a:cxn>
                <a:cxn ang="0">
                  <a:pos x="440" y="1043"/>
                </a:cxn>
                <a:cxn ang="0">
                  <a:pos x="626" y="1036"/>
                </a:cxn>
                <a:cxn ang="0">
                  <a:pos x="652" y="1001"/>
                </a:cxn>
                <a:cxn ang="0">
                  <a:pos x="673" y="936"/>
                </a:cxn>
                <a:cxn ang="0">
                  <a:pos x="722" y="888"/>
                </a:cxn>
                <a:cxn ang="0">
                  <a:pos x="831" y="800"/>
                </a:cxn>
                <a:cxn ang="0">
                  <a:pos x="906" y="684"/>
                </a:cxn>
                <a:cxn ang="0">
                  <a:pos x="939" y="548"/>
                </a:cxn>
                <a:cxn ang="0">
                  <a:pos x="935" y="455"/>
                </a:cxn>
                <a:cxn ang="0">
                  <a:pos x="907" y="356"/>
                </a:cxn>
                <a:cxn ang="0">
                  <a:pos x="856" y="267"/>
                </a:cxn>
                <a:cxn ang="0">
                  <a:pos x="787" y="195"/>
                </a:cxn>
                <a:cxn ang="0">
                  <a:pos x="702" y="140"/>
                </a:cxn>
                <a:cxn ang="0">
                  <a:pos x="604" y="108"/>
                </a:cxn>
                <a:cxn ang="0">
                  <a:pos x="519" y="99"/>
                </a:cxn>
                <a:cxn ang="0">
                  <a:pos x="414" y="112"/>
                </a:cxn>
                <a:cxn ang="0">
                  <a:pos x="318" y="149"/>
                </a:cxn>
                <a:cxn ang="0">
                  <a:pos x="237" y="207"/>
                </a:cxn>
                <a:cxn ang="0">
                  <a:pos x="170" y="284"/>
                </a:cxn>
                <a:cxn ang="0">
                  <a:pos x="124" y="375"/>
                </a:cxn>
                <a:cxn ang="0">
                  <a:pos x="101" y="476"/>
                </a:cxn>
                <a:cxn ang="0">
                  <a:pos x="102" y="576"/>
                </a:cxn>
                <a:cxn ang="0">
                  <a:pos x="144" y="709"/>
                </a:cxn>
                <a:cxn ang="0">
                  <a:pos x="227" y="821"/>
                </a:cxn>
                <a:cxn ang="0">
                  <a:pos x="317" y="888"/>
                </a:cxn>
                <a:cxn ang="0">
                  <a:pos x="374" y="951"/>
                </a:cxn>
                <a:cxn ang="0">
                  <a:pos x="618" y="1363"/>
                </a:cxn>
                <a:cxn ang="0">
                  <a:pos x="591" y="1403"/>
                </a:cxn>
                <a:cxn ang="0">
                  <a:pos x="492" y="1418"/>
                </a:cxn>
                <a:cxn ang="0">
                  <a:pos x="446" y="1403"/>
                </a:cxn>
                <a:cxn ang="0">
                  <a:pos x="393" y="1363"/>
                </a:cxn>
                <a:cxn ang="0">
                  <a:pos x="352" y="1355"/>
                </a:cxn>
                <a:cxn ang="0">
                  <a:pos x="311" y="1326"/>
                </a:cxn>
                <a:cxn ang="0">
                  <a:pos x="289" y="1280"/>
                </a:cxn>
                <a:cxn ang="0">
                  <a:pos x="287" y="996"/>
                </a:cxn>
                <a:cxn ang="0">
                  <a:pos x="239" y="957"/>
                </a:cxn>
                <a:cxn ang="0">
                  <a:pos x="111" y="841"/>
                </a:cxn>
                <a:cxn ang="0">
                  <a:pos x="29" y="691"/>
                </a:cxn>
                <a:cxn ang="0">
                  <a:pos x="0" y="519"/>
                </a:cxn>
                <a:cxn ang="0">
                  <a:pos x="9" y="414"/>
                </a:cxn>
                <a:cxn ang="0">
                  <a:pos x="51" y="293"/>
                </a:cxn>
                <a:cxn ang="0">
                  <a:pos x="117" y="188"/>
                </a:cxn>
                <a:cxn ang="0">
                  <a:pos x="208" y="102"/>
                </a:cxn>
                <a:cxn ang="0">
                  <a:pos x="317" y="40"/>
                </a:cxn>
                <a:cxn ang="0">
                  <a:pos x="440" y="5"/>
                </a:cxn>
                <a:cxn ang="0">
                  <a:pos x="546" y="0"/>
                </a:cxn>
                <a:cxn ang="0">
                  <a:pos x="675" y="22"/>
                </a:cxn>
                <a:cxn ang="0">
                  <a:pos x="790" y="74"/>
                </a:cxn>
                <a:cxn ang="0">
                  <a:pos x="886" y="151"/>
                </a:cxn>
                <a:cxn ang="0">
                  <a:pos x="964" y="249"/>
                </a:cxn>
                <a:cxn ang="0">
                  <a:pos x="1015" y="364"/>
                </a:cxn>
                <a:cxn ang="0">
                  <a:pos x="1039" y="493"/>
                </a:cxn>
                <a:cxn ang="0">
                  <a:pos x="1029" y="625"/>
                </a:cxn>
                <a:cxn ang="0">
                  <a:pos x="967" y="784"/>
                </a:cxn>
                <a:cxn ang="0">
                  <a:pos x="856" y="915"/>
                </a:cxn>
                <a:cxn ang="0">
                  <a:pos x="762" y="981"/>
                </a:cxn>
                <a:cxn ang="0">
                  <a:pos x="752" y="1258"/>
                </a:cxn>
                <a:cxn ang="0">
                  <a:pos x="740" y="1309"/>
                </a:cxn>
                <a:cxn ang="0">
                  <a:pos x="705" y="1345"/>
                </a:cxn>
                <a:cxn ang="0">
                  <a:pos x="656" y="1363"/>
                </a:cxn>
              </a:cxnLst>
              <a:rect l="0" t="0" r="r" b="b"/>
              <a:pathLst>
                <a:path w="1039" h="1418">
                  <a:moveTo>
                    <a:pt x="386" y="1003"/>
                  </a:moveTo>
                  <a:lnTo>
                    <a:pt x="386" y="1003"/>
                  </a:lnTo>
                  <a:lnTo>
                    <a:pt x="389" y="1011"/>
                  </a:lnTo>
                  <a:lnTo>
                    <a:pt x="392" y="1018"/>
                  </a:lnTo>
                  <a:lnTo>
                    <a:pt x="397" y="1025"/>
                  </a:lnTo>
                  <a:lnTo>
                    <a:pt x="404" y="1032"/>
                  </a:lnTo>
                  <a:lnTo>
                    <a:pt x="413" y="1036"/>
                  </a:lnTo>
                  <a:lnTo>
                    <a:pt x="421" y="1039"/>
                  </a:lnTo>
                  <a:lnTo>
                    <a:pt x="431" y="1042"/>
                  </a:lnTo>
                  <a:lnTo>
                    <a:pt x="440" y="1043"/>
                  </a:lnTo>
                  <a:lnTo>
                    <a:pt x="598" y="1043"/>
                  </a:lnTo>
                  <a:lnTo>
                    <a:pt x="598" y="1043"/>
                  </a:lnTo>
                  <a:lnTo>
                    <a:pt x="608" y="1042"/>
                  </a:lnTo>
                  <a:lnTo>
                    <a:pt x="618" y="1039"/>
                  </a:lnTo>
                  <a:lnTo>
                    <a:pt x="626" y="1036"/>
                  </a:lnTo>
                  <a:lnTo>
                    <a:pt x="634" y="1032"/>
                  </a:lnTo>
                  <a:lnTo>
                    <a:pt x="641" y="1025"/>
                  </a:lnTo>
                  <a:lnTo>
                    <a:pt x="647" y="1018"/>
                  </a:lnTo>
                  <a:lnTo>
                    <a:pt x="650" y="1011"/>
                  </a:lnTo>
                  <a:lnTo>
                    <a:pt x="652" y="1001"/>
                  </a:lnTo>
                  <a:lnTo>
                    <a:pt x="652" y="1001"/>
                  </a:lnTo>
                  <a:lnTo>
                    <a:pt x="655" y="985"/>
                  </a:lnTo>
                  <a:lnTo>
                    <a:pt x="659" y="967"/>
                  </a:lnTo>
                  <a:lnTo>
                    <a:pt x="665" y="951"/>
                  </a:lnTo>
                  <a:lnTo>
                    <a:pt x="673" y="936"/>
                  </a:lnTo>
                  <a:lnTo>
                    <a:pt x="681" y="921"/>
                  </a:lnTo>
                  <a:lnTo>
                    <a:pt x="693" y="909"/>
                  </a:lnTo>
                  <a:lnTo>
                    <a:pt x="706" y="897"/>
                  </a:lnTo>
                  <a:lnTo>
                    <a:pt x="722" y="888"/>
                  </a:lnTo>
                  <a:lnTo>
                    <a:pt x="722" y="888"/>
                  </a:lnTo>
                  <a:lnTo>
                    <a:pt x="747" y="874"/>
                  </a:lnTo>
                  <a:lnTo>
                    <a:pt x="769" y="857"/>
                  </a:lnTo>
                  <a:lnTo>
                    <a:pt x="791" y="839"/>
                  </a:lnTo>
                  <a:lnTo>
                    <a:pt x="812" y="821"/>
                  </a:lnTo>
                  <a:lnTo>
                    <a:pt x="831" y="800"/>
                  </a:lnTo>
                  <a:lnTo>
                    <a:pt x="849" y="780"/>
                  </a:lnTo>
                  <a:lnTo>
                    <a:pt x="866" y="758"/>
                  </a:lnTo>
                  <a:lnTo>
                    <a:pt x="881" y="734"/>
                  </a:lnTo>
                  <a:lnTo>
                    <a:pt x="895" y="709"/>
                  </a:lnTo>
                  <a:lnTo>
                    <a:pt x="906" y="684"/>
                  </a:lnTo>
                  <a:lnTo>
                    <a:pt x="916" y="658"/>
                  </a:lnTo>
                  <a:lnTo>
                    <a:pt x="924" y="631"/>
                  </a:lnTo>
                  <a:lnTo>
                    <a:pt x="931" y="604"/>
                  </a:lnTo>
                  <a:lnTo>
                    <a:pt x="936" y="576"/>
                  </a:lnTo>
                  <a:lnTo>
                    <a:pt x="939" y="548"/>
                  </a:lnTo>
                  <a:lnTo>
                    <a:pt x="939" y="519"/>
                  </a:lnTo>
                  <a:lnTo>
                    <a:pt x="939" y="519"/>
                  </a:lnTo>
                  <a:lnTo>
                    <a:pt x="939" y="497"/>
                  </a:lnTo>
                  <a:lnTo>
                    <a:pt x="938" y="476"/>
                  </a:lnTo>
                  <a:lnTo>
                    <a:pt x="935" y="455"/>
                  </a:lnTo>
                  <a:lnTo>
                    <a:pt x="931" y="435"/>
                  </a:lnTo>
                  <a:lnTo>
                    <a:pt x="927" y="414"/>
                  </a:lnTo>
                  <a:lnTo>
                    <a:pt x="921" y="395"/>
                  </a:lnTo>
                  <a:lnTo>
                    <a:pt x="914" y="375"/>
                  </a:lnTo>
                  <a:lnTo>
                    <a:pt x="907" y="356"/>
                  </a:lnTo>
                  <a:lnTo>
                    <a:pt x="898" y="336"/>
                  </a:lnTo>
                  <a:lnTo>
                    <a:pt x="889" y="318"/>
                  </a:lnTo>
                  <a:lnTo>
                    <a:pt x="878" y="302"/>
                  </a:lnTo>
                  <a:lnTo>
                    <a:pt x="868" y="284"/>
                  </a:lnTo>
                  <a:lnTo>
                    <a:pt x="856" y="267"/>
                  </a:lnTo>
                  <a:lnTo>
                    <a:pt x="844" y="252"/>
                  </a:lnTo>
                  <a:lnTo>
                    <a:pt x="831" y="237"/>
                  </a:lnTo>
                  <a:lnTo>
                    <a:pt x="816" y="221"/>
                  </a:lnTo>
                  <a:lnTo>
                    <a:pt x="802" y="207"/>
                  </a:lnTo>
                  <a:lnTo>
                    <a:pt x="787" y="195"/>
                  </a:lnTo>
                  <a:lnTo>
                    <a:pt x="770" y="183"/>
                  </a:lnTo>
                  <a:lnTo>
                    <a:pt x="755" y="170"/>
                  </a:lnTo>
                  <a:lnTo>
                    <a:pt x="737" y="159"/>
                  </a:lnTo>
                  <a:lnTo>
                    <a:pt x="720" y="149"/>
                  </a:lnTo>
                  <a:lnTo>
                    <a:pt x="702" y="140"/>
                  </a:lnTo>
                  <a:lnTo>
                    <a:pt x="683" y="131"/>
                  </a:lnTo>
                  <a:lnTo>
                    <a:pt x="663" y="124"/>
                  </a:lnTo>
                  <a:lnTo>
                    <a:pt x="644" y="117"/>
                  </a:lnTo>
                  <a:lnTo>
                    <a:pt x="625" y="112"/>
                  </a:lnTo>
                  <a:lnTo>
                    <a:pt x="604" y="108"/>
                  </a:lnTo>
                  <a:lnTo>
                    <a:pt x="583" y="104"/>
                  </a:lnTo>
                  <a:lnTo>
                    <a:pt x="562" y="101"/>
                  </a:lnTo>
                  <a:lnTo>
                    <a:pt x="541" y="99"/>
                  </a:lnTo>
                  <a:lnTo>
                    <a:pt x="519" y="99"/>
                  </a:lnTo>
                  <a:lnTo>
                    <a:pt x="519" y="99"/>
                  </a:lnTo>
                  <a:lnTo>
                    <a:pt x="497" y="99"/>
                  </a:lnTo>
                  <a:lnTo>
                    <a:pt x="476" y="101"/>
                  </a:lnTo>
                  <a:lnTo>
                    <a:pt x="456" y="104"/>
                  </a:lnTo>
                  <a:lnTo>
                    <a:pt x="435" y="108"/>
                  </a:lnTo>
                  <a:lnTo>
                    <a:pt x="414" y="112"/>
                  </a:lnTo>
                  <a:lnTo>
                    <a:pt x="395" y="117"/>
                  </a:lnTo>
                  <a:lnTo>
                    <a:pt x="375" y="124"/>
                  </a:lnTo>
                  <a:lnTo>
                    <a:pt x="356" y="131"/>
                  </a:lnTo>
                  <a:lnTo>
                    <a:pt x="336" y="140"/>
                  </a:lnTo>
                  <a:lnTo>
                    <a:pt x="318" y="149"/>
                  </a:lnTo>
                  <a:lnTo>
                    <a:pt x="302" y="159"/>
                  </a:lnTo>
                  <a:lnTo>
                    <a:pt x="284" y="170"/>
                  </a:lnTo>
                  <a:lnTo>
                    <a:pt x="267" y="183"/>
                  </a:lnTo>
                  <a:lnTo>
                    <a:pt x="252" y="195"/>
                  </a:lnTo>
                  <a:lnTo>
                    <a:pt x="237" y="207"/>
                  </a:lnTo>
                  <a:lnTo>
                    <a:pt x="221" y="221"/>
                  </a:lnTo>
                  <a:lnTo>
                    <a:pt x="208" y="237"/>
                  </a:lnTo>
                  <a:lnTo>
                    <a:pt x="195" y="252"/>
                  </a:lnTo>
                  <a:lnTo>
                    <a:pt x="183" y="267"/>
                  </a:lnTo>
                  <a:lnTo>
                    <a:pt x="170" y="284"/>
                  </a:lnTo>
                  <a:lnTo>
                    <a:pt x="160" y="302"/>
                  </a:lnTo>
                  <a:lnTo>
                    <a:pt x="149" y="318"/>
                  </a:lnTo>
                  <a:lnTo>
                    <a:pt x="141" y="336"/>
                  </a:lnTo>
                  <a:lnTo>
                    <a:pt x="131" y="356"/>
                  </a:lnTo>
                  <a:lnTo>
                    <a:pt x="124" y="375"/>
                  </a:lnTo>
                  <a:lnTo>
                    <a:pt x="117" y="395"/>
                  </a:lnTo>
                  <a:lnTo>
                    <a:pt x="112" y="414"/>
                  </a:lnTo>
                  <a:lnTo>
                    <a:pt x="108" y="435"/>
                  </a:lnTo>
                  <a:lnTo>
                    <a:pt x="104" y="455"/>
                  </a:lnTo>
                  <a:lnTo>
                    <a:pt x="101" y="476"/>
                  </a:lnTo>
                  <a:lnTo>
                    <a:pt x="99" y="497"/>
                  </a:lnTo>
                  <a:lnTo>
                    <a:pt x="99" y="519"/>
                  </a:lnTo>
                  <a:lnTo>
                    <a:pt x="99" y="519"/>
                  </a:lnTo>
                  <a:lnTo>
                    <a:pt x="99" y="548"/>
                  </a:lnTo>
                  <a:lnTo>
                    <a:pt x="102" y="576"/>
                  </a:lnTo>
                  <a:lnTo>
                    <a:pt x="108" y="604"/>
                  </a:lnTo>
                  <a:lnTo>
                    <a:pt x="115" y="631"/>
                  </a:lnTo>
                  <a:lnTo>
                    <a:pt x="123" y="658"/>
                  </a:lnTo>
                  <a:lnTo>
                    <a:pt x="133" y="684"/>
                  </a:lnTo>
                  <a:lnTo>
                    <a:pt x="144" y="709"/>
                  </a:lnTo>
                  <a:lnTo>
                    <a:pt x="158" y="734"/>
                  </a:lnTo>
                  <a:lnTo>
                    <a:pt x="173" y="758"/>
                  </a:lnTo>
                  <a:lnTo>
                    <a:pt x="190" y="780"/>
                  </a:lnTo>
                  <a:lnTo>
                    <a:pt x="208" y="800"/>
                  </a:lnTo>
                  <a:lnTo>
                    <a:pt x="227" y="821"/>
                  </a:lnTo>
                  <a:lnTo>
                    <a:pt x="248" y="839"/>
                  </a:lnTo>
                  <a:lnTo>
                    <a:pt x="270" y="857"/>
                  </a:lnTo>
                  <a:lnTo>
                    <a:pt x="293" y="874"/>
                  </a:lnTo>
                  <a:lnTo>
                    <a:pt x="317" y="888"/>
                  </a:lnTo>
                  <a:lnTo>
                    <a:pt x="317" y="888"/>
                  </a:lnTo>
                  <a:lnTo>
                    <a:pt x="332" y="897"/>
                  </a:lnTo>
                  <a:lnTo>
                    <a:pt x="346" y="909"/>
                  </a:lnTo>
                  <a:lnTo>
                    <a:pt x="357" y="922"/>
                  </a:lnTo>
                  <a:lnTo>
                    <a:pt x="366" y="936"/>
                  </a:lnTo>
                  <a:lnTo>
                    <a:pt x="374" y="951"/>
                  </a:lnTo>
                  <a:lnTo>
                    <a:pt x="379" y="967"/>
                  </a:lnTo>
                  <a:lnTo>
                    <a:pt x="384" y="985"/>
                  </a:lnTo>
                  <a:lnTo>
                    <a:pt x="386" y="1003"/>
                  </a:lnTo>
                  <a:lnTo>
                    <a:pt x="386" y="1003"/>
                  </a:lnTo>
                  <a:close/>
                  <a:moveTo>
                    <a:pt x="618" y="1363"/>
                  </a:moveTo>
                  <a:lnTo>
                    <a:pt x="618" y="1363"/>
                  </a:lnTo>
                  <a:lnTo>
                    <a:pt x="614" y="1375"/>
                  </a:lnTo>
                  <a:lnTo>
                    <a:pt x="608" y="1385"/>
                  </a:lnTo>
                  <a:lnTo>
                    <a:pt x="601" y="1395"/>
                  </a:lnTo>
                  <a:lnTo>
                    <a:pt x="591" y="1403"/>
                  </a:lnTo>
                  <a:lnTo>
                    <a:pt x="582" y="1410"/>
                  </a:lnTo>
                  <a:lnTo>
                    <a:pt x="571" y="1414"/>
                  </a:lnTo>
                  <a:lnTo>
                    <a:pt x="559" y="1418"/>
                  </a:lnTo>
                  <a:lnTo>
                    <a:pt x="547" y="1418"/>
                  </a:lnTo>
                  <a:lnTo>
                    <a:pt x="492" y="1418"/>
                  </a:lnTo>
                  <a:lnTo>
                    <a:pt x="492" y="1418"/>
                  </a:lnTo>
                  <a:lnTo>
                    <a:pt x="479" y="1418"/>
                  </a:lnTo>
                  <a:lnTo>
                    <a:pt x="467" y="1414"/>
                  </a:lnTo>
                  <a:lnTo>
                    <a:pt x="457" y="1410"/>
                  </a:lnTo>
                  <a:lnTo>
                    <a:pt x="446" y="1403"/>
                  </a:lnTo>
                  <a:lnTo>
                    <a:pt x="438" y="1395"/>
                  </a:lnTo>
                  <a:lnTo>
                    <a:pt x="431" y="1385"/>
                  </a:lnTo>
                  <a:lnTo>
                    <a:pt x="425" y="1375"/>
                  </a:lnTo>
                  <a:lnTo>
                    <a:pt x="421" y="1363"/>
                  </a:lnTo>
                  <a:lnTo>
                    <a:pt x="393" y="1363"/>
                  </a:lnTo>
                  <a:lnTo>
                    <a:pt x="393" y="1363"/>
                  </a:lnTo>
                  <a:lnTo>
                    <a:pt x="382" y="1363"/>
                  </a:lnTo>
                  <a:lnTo>
                    <a:pt x="371" y="1362"/>
                  </a:lnTo>
                  <a:lnTo>
                    <a:pt x="361" y="1359"/>
                  </a:lnTo>
                  <a:lnTo>
                    <a:pt x="352" y="1355"/>
                  </a:lnTo>
                  <a:lnTo>
                    <a:pt x="342" y="1350"/>
                  </a:lnTo>
                  <a:lnTo>
                    <a:pt x="334" y="1345"/>
                  </a:lnTo>
                  <a:lnTo>
                    <a:pt x="325" y="1339"/>
                  </a:lnTo>
                  <a:lnTo>
                    <a:pt x="318" y="1332"/>
                  </a:lnTo>
                  <a:lnTo>
                    <a:pt x="311" y="1326"/>
                  </a:lnTo>
                  <a:lnTo>
                    <a:pt x="305" y="1317"/>
                  </a:lnTo>
                  <a:lnTo>
                    <a:pt x="299" y="1309"/>
                  </a:lnTo>
                  <a:lnTo>
                    <a:pt x="295" y="1299"/>
                  </a:lnTo>
                  <a:lnTo>
                    <a:pt x="292" y="1290"/>
                  </a:lnTo>
                  <a:lnTo>
                    <a:pt x="289" y="1280"/>
                  </a:lnTo>
                  <a:lnTo>
                    <a:pt x="287" y="1269"/>
                  </a:lnTo>
                  <a:lnTo>
                    <a:pt x="287" y="1258"/>
                  </a:lnTo>
                  <a:lnTo>
                    <a:pt x="288" y="1006"/>
                  </a:lnTo>
                  <a:lnTo>
                    <a:pt x="288" y="1006"/>
                  </a:lnTo>
                  <a:lnTo>
                    <a:pt x="287" y="996"/>
                  </a:lnTo>
                  <a:lnTo>
                    <a:pt x="282" y="987"/>
                  </a:lnTo>
                  <a:lnTo>
                    <a:pt x="277" y="981"/>
                  </a:lnTo>
                  <a:lnTo>
                    <a:pt x="270" y="975"/>
                  </a:lnTo>
                  <a:lnTo>
                    <a:pt x="270" y="975"/>
                  </a:lnTo>
                  <a:lnTo>
                    <a:pt x="239" y="957"/>
                  </a:lnTo>
                  <a:lnTo>
                    <a:pt x="210" y="938"/>
                  </a:lnTo>
                  <a:lnTo>
                    <a:pt x="183" y="915"/>
                  </a:lnTo>
                  <a:lnTo>
                    <a:pt x="158" y="892"/>
                  </a:lnTo>
                  <a:lnTo>
                    <a:pt x="133" y="867"/>
                  </a:lnTo>
                  <a:lnTo>
                    <a:pt x="111" y="841"/>
                  </a:lnTo>
                  <a:lnTo>
                    <a:pt x="91" y="813"/>
                  </a:lnTo>
                  <a:lnTo>
                    <a:pt x="72" y="784"/>
                  </a:lnTo>
                  <a:lnTo>
                    <a:pt x="55" y="755"/>
                  </a:lnTo>
                  <a:lnTo>
                    <a:pt x="41" y="723"/>
                  </a:lnTo>
                  <a:lnTo>
                    <a:pt x="29" y="691"/>
                  </a:lnTo>
                  <a:lnTo>
                    <a:pt x="18" y="658"/>
                  </a:lnTo>
                  <a:lnTo>
                    <a:pt x="9" y="625"/>
                  </a:lnTo>
                  <a:lnTo>
                    <a:pt x="4" y="590"/>
                  </a:lnTo>
                  <a:lnTo>
                    <a:pt x="1" y="554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493"/>
                  </a:lnTo>
                  <a:lnTo>
                    <a:pt x="2" y="465"/>
                  </a:lnTo>
                  <a:lnTo>
                    <a:pt x="5" y="440"/>
                  </a:lnTo>
                  <a:lnTo>
                    <a:pt x="9" y="414"/>
                  </a:lnTo>
                  <a:lnTo>
                    <a:pt x="15" y="389"/>
                  </a:lnTo>
                  <a:lnTo>
                    <a:pt x="23" y="364"/>
                  </a:lnTo>
                  <a:lnTo>
                    <a:pt x="30" y="340"/>
                  </a:lnTo>
                  <a:lnTo>
                    <a:pt x="40" y="317"/>
                  </a:lnTo>
                  <a:lnTo>
                    <a:pt x="51" y="293"/>
                  </a:lnTo>
                  <a:lnTo>
                    <a:pt x="62" y="271"/>
                  </a:lnTo>
                  <a:lnTo>
                    <a:pt x="75" y="249"/>
                  </a:lnTo>
                  <a:lnTo>
                    <a:pt x="88" y="228"/>
                  </a:lnTo>
                  <a:lnTo>
                    <a:pt x="102" y="207"/>
                  </a:lnTo>
                  <a:lnTo>
                    <a:pt x="117" y="188"/>
                  </a:lnTo>
                  <a:lnTo>
                    <a:pt x="134" y="170"/>
                  </a:lnTo>
                  <a:lnTo>
                    <a:pt x="152" y="151"/>
                  </a:lnTo>
                  <a:lnTo>
                    <a:pt x="170" y="134"/>
                  </a:lnTo>
                  <a:lnTo>
                    <a:pt x="188" y="117"/>
                  </a:lnTo>
                  <a:lnTo>
                    <a:pt x="208" y="102"/>
                  </a:lnTo>
                  <a:lnTo>
                    <a:pt x="228" y="88"/>
                  </a:lnTo>
                  <a:lnTo>
                    <a:pt x="249" y="74"/>
                  </a:lnTo>
                  <a:lnTo>
                    <a:pt x="271" y="62"/>
                  </a:lnTo>
                  <a:lnTo>
                    <a:pt x="293" y="51"/>
                  </a:lnTo>
                  <a:lnTo>
                    <a:pt x="317" y="40"/>
                  </a:lnTo>
                  <a:lnTo>
                    <a:pt x="341" y="30"/>
                  </a:lnTo>
                  <a:lnTo>
                    <a:pt x="364" y="22"/>
                  </a:lnTo>
                  <a:lnTo>
                    <a:pt x="389" y="15"/>
                  </a:lnTo>
                  <a:lnTo>
                    <a:pt x="414" y="9"/>
                  </a:lnTo>
                  <a:lnTo>
                    <a:pt x="440" y="5"/>
                  </a:lnTo>
                  <a:lnTo>
                    <a:pt x="467" y="1"/>
                  </a:lnTo>
                  <a:lnTo>
                    <a:pt x="493" y="0"/>
                  </a:lnTo>
                  <a:lnTo>
                    <a:pt x="519" y="0"/>
                  </a:lnTo>
                  <a:lnTo>
                    <a:pt x="519" y="0"/>
                  </a:lnTo>
                  <a:lnTo>
                    <a:pt x="546" y="0"/>
                  </a:lnTo>
                  <a:lnTo>
                    <a:pt x="572" y="1"/>
                  </a:lnTo>
                  <a:lnTo>
                    <a:pt x="598" y="5"/>
                  </a:lnTo>
                  <a:lnTo>
                    <a:pt x="625" y="9"/>
                  </a:lnTo>
                  <a:lnTo>
                    <a:pt x="650" y="15"/>
                  </a:lnTo>
                  <a:lnTo>
                    <a:pt x="675" y="22"/>
                  </a:lnTo>
                  <a:lnTo>
                    <a:pt x="698" y="30"/>
                  </a:lnTo>
                  <a:lnTo>
                    <a:pt x="722" y="40"/>
                  </a:lnTo>
                  <a:lnTo>
                    <a:pt x="745" y="51"/>
                  </a:lnTo>
                  <a:lnTo>
                    <a:pt x="767" y="62"/>
                  </a:lnTo>
                  <a:lnTo>
                    <a:pt x="790" y="74"/>
                  </a:lnTo>
                  <a:lnTo>
                    <a:pt x="810" y="88"/>
                  </a:lnTo>
                  <a:lnTo>
                    <a:pt x="831" y="102"/>
                  </a:lnTo>
                  <a:lnTo>
                    <a:pt x="850" y="117"/>
                  </a:lnTo>
                  <a:lnTo>
                    <a:pt x="868" y="134"/>
                  </a:lnTo>
                  <a:lnTo>
                    <a:pt x="886" y="151"/>
                  </a:lnTo>
                  <a:lnTo>
                    <a:pt x="905" y="170"/>
                  </a:lnTo>
                  <a:lnTo>
                    <a:pt x="921" y="188"/>
                  </a:lnTo>
                  <a:lnTo>
                    <a:pt x="936" y="207"/>
                  </a:lnTo>
                  <a:lnTo>
                    <a:pt x="950" y="228"/>
                  </a:lnTo>
                  <a:lnTo>
                    <a:pt x="964" y="249"/>
                  </a:lnTo>
                  <a:lnTo>
                    <a:pt x="977" y="271"/>
                  </a:lnTo>
                  <a:lnTo>
                    <a:pt x="988" y="293"/>
                  </a:lnTo>
                  <a:lnTo>
                    <a:pt x="999" y="317"/>
                  </a:lnTo>
                  <a:lnTo>
                    <a:pt x="1008" y="340"/>
                  </a:lnTo>
                  <a:lnTo>
                    <a:pt x="1015" y="364"/>
                  </a:lnTo>
                  <a:lnTo>
                    <a:pt x="1024" y="389"/>
                  </a:lnTo>
                  <a:lnTo>
                    <a:pt x="1029" y="414"/>
                  </a:lnTo>
                  <a:lnTo>
                    <a:pt x="1033" y="440"/>
                  </a:lnTo>
                  <a:lnTo>
                    <a:pt x="1036" y="465"/>
                  </a:lnTo>
                  <a:lnTo>
                    <a:pt x="1039" y="493"/>
                  </a:lnTo>
                  <a:lnTo>
                    <a:pt x="1039" y="519"/>
                  </a:lnTo>
                  <a:lnTo>
                    <a:pt x="1039" y="519"/>
                  </a:lnTo>
                  <a:lnTo>
                    <a:pt x="1038" y="554"/>
                  </a:lnTo>
                  <a:lnTo>
                    <a:pt x="1035" y="590"/>
                  </a:lnTo>
                  <a:lnTo>
                    <a:pt x="1029" y="625"/>
                  </a:lnTo>
                  <a:lnTo>
                    <a:pt x="1021" y="658"/>
                  </a:lnTo>
                  <a:lnTo>
                    <a:pt x="1010" y="691"/>
                  </a:lnTo>
                  <a:lnTo>
                    <a:pt x="997" y="723"/>
                  </a:lnTo>
                  <a:lnTo>
                    <a:pt x="983" y="755"/>
                  </a:lnTo>
                  <a:lnTo>
                    <a:pt x="967" y="784"/>
                  </a:lnTo>
                  <a:lnTo>
                    <a:pt x="947" y="813"/>
                  </a:lnTo>
                  <a:lnTo>
                    <a:pt x="928" y="841"/>
                  </a:lnTo>
                  <a:lnTo>
                    <a:pt x="906" y="867"/>
                  </a:lnTo>
                  <a:lnTo>
                    <a:pt x="881" y="892"/>
                  </a:lnTo>
                  <a:lnTo>
                    <a:pt x="856" y="915"/>
                  </a:lnTo>
                  <a:lnTo>
                    <a:pt x="828" y="938"/>
                  </a:lnTo>
                  <a:lnTo>
                    <a:pt x="799" y="957"/>
                  </a:lnTo>
                  <a:lnTo>
                    <a:pt x="769" y="975"/>
                  </a:lnTo>
                  <a:lnTo>
                    <a:pt x="769" y="975"/>
                  </a:lnTo>
                  <a:lnTo>
                    <a:pt x="762" y="981"/>
                  </a:lnTo>
                  <a:lnTo>
                    <a:pt x="756" y="987"/>
                  </a:lnTo>
                  <a:lnTo>
                    <a:pt x="752" y="996"/>
                  </a:lnTo>
                  <a:lnTo>
                    <a:pt x="752" y="1006"/>
                  </a:lnTo>
                  <a:lnTo>
                    <a:pt x="752" y="1258"/>
                  </a:lnTo>
                  <a:lnTo>
                    <a:pt x="752" y="1258"/>
                  </a:lnTo>
                  <a:lnTo>
                    <a:pt x="752" y="1269"/>
                  </a:lnTo>
                  <a:lnTo>
                    <a:pt x="749" y="1280"/>
                  </a:lnTo>
                  <a:lnTo>
                    <a:pt x="748" y="1290"/>
                  </a:lnTo>
                  <a:lnTo>
                    <a:pt x="744" y="1299"/>
                  </a:lnTo>
                  <a:lnTo>
                    <a:pt x="740" y="1309"/>
                  </a:lnTo>
                  <a:lnTo>
                    <a:pt x="734" y="1317"/>
                  </a:lnTo>
                  <a:lnTo>
                    <a:pt x="727" y="1326"/>
                  </a:lnTo>
                  <a:lnTo>
                    <a:pt x="720" y="1332"/>
                  </a:lnTo>
                  <a:lnTo>
                    <a:pt x="713" y="1339"/>
                  </a:lnTo>
                  <a:lnTo>
                    <a:pt x="705" y="1345"/>
                  </a:lnTo>
                  <a:lnTo>
                    <a:pt x="697" y="1350"/>
                  </a:lnTo>
                  <a:lnTo>
                    <a:pt x="687" y="1355"/>
                  </a:lnTo>
                  <a:lnTo>
                    <a:pt x="677" y="1359"/>
                  </a:lnTo>
                  <a:lnTo>
                    <a:pt x="668" y="1362"/>
                  </a:lnTo>
                  <a:lnTo>
                    <a:pt x="656" y="1363"/>
                  </a:lnTo>
                  <a:lnTo>
                    <a:pt x="645" y="1363"/>
                  </a:lnTo>
                  <a:lnTo>
                    <a:pt x="618" y="1363"/>
                  </a:lnTo>
                  <a:lnTo>
                    <a:pt x="618" y="1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55">
              <a:extLst>
                <a:ext uri="{FF2B5EF4-FFF2-40B4-BE49-F238E27FC236}">
                  <a16:creationId xmlns:a16="http://schemas.microsoft.com/office/drawing/2014/main" id="{F028515E-C8E5-4B13-9A6E-F1B58A5A28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242425" y="1787525"/>
              <a:ext cx="1130300" cy="592138"/>
            </a:xfrm>
            <a:custGeom>
              <a:avLst/>
              <a:gdLst/>
              <a:ahLst/>
              <a:cxnLst>
                <a:cxn ang="0">
                  <a:pos x="1210" y="695"/>
                </a:cxn>
                <a:cxn ang="0">
                  <a:pos x="1203" y="672"/>
                </a:cxn>
                <a:cxn ang="0">
                  <a:pos x="1211" y="654"/>
                </a:cxn>
                <a:cxn ang="0">
                  <a:pos x="1235" y="643"/>
                </a:cxn>
                <a:cxn ang="0">
                  <a:pos x="1316" y="684"/>
                </a:cxn>
                <a:cxn ang="0">
                  <a:pos x="1330" y="698"/>
                </a:cxn>
                <a:cxn ang="0">
                  <a:pos x="1332" y="723"/>
                </a:cxn>
                <a:cxn ang="0">
                  <a:pos x="1321" y="738"/>
                </a:cxn>
                <a:cxn ang="0">
                  <a:pos x="1296" y="745"/>
                </a:cxn>
                <a:cxn ang="0">
                  <a:pos x="1219" y="704"/>
                </a:cxn>
                <a:cxn ang="0">
                  <a:pos x="1240" y="104"/>
                </a:cxn>
                <a:cxn ang="0">
                  <a:pos x="1217" y="97"/>
                </a:cxn>
                <a:cxn ang="0">
                  <a:pos x="1204" y="80"/>
                </a:cxn>
                <a:cxn ang="0">
                  <a:pos x="1207" y="55"/>
                </a:cxn>
                <a:cxn ang="0">
                  <a:pos x="1283" y="4"/>
                </a:cxn>
                <a:cxn ang="0">
                  <a:pos x="1303" y="0"/>
                </a:cxn>
                <a:cxn ang="0">
                  <a:pos x="1325" y="11"/>
                </a:cxn>
                <a:cxn ang="0">
                  <a:pos x="1333" y="29"/>
                </a:cxn>
                <a:cxn ang="0">
                  <a:pos x="1328" y="54"/>
                </a:cxn>
                <a:cxn ang="0">
                  <a:pos x="1253" y="100"/>
                </a:cxn>
                <a:cxn ang="0">
                  <a:pos x="1304" y="403"/>
                </a:cxn>
                <a:cxn ang="0">
                  <a:pos x="1287" y="387"/>
                </a:cxn>
                <a:cxn ang="0">
                  <a:pos x="1285" y="366"/>
                </a:cxn>
                <a:cxn ang="0">
                  <a:pos x="1298" y="345"/>
                </a:cxn>
                <a:cxn ang="0">
                  <a:pos x="1391" y="339"/>
                </a:cxn>
                <a:cxn ang="0">
                  <a:pos x="1409" y="345"/>
                </a:cxn>
                <a:cxn ang="0">
                  <a:pos x="1425" y="366"/>
                </a:cxn>
                <a:cxn ang="0">
                  <a:pos x="1422" y="387"/>
                </a:cxn>
                <a:cxn ang="0">
                  <a:pos x="1404" y="403"/>
                </a:cxn>
                <a:cxn ang="0">
                  <a:pos x="1318" y="406"/>
                </a:cxn>
                <a:cxn ang="0">
                  <a:pos x="215" y="50"/>
                </a:cxn>
                <a:cxn ang="0">
                  <a:pos x="222" y="75"/>
                </a:cxn>
                <a:cxn ang="0">
                  <a:pos x="213" y="93"/>
                </a:cxn>
                <a:cxn ang="0">
                  <a:pos x="190" y="104"/>
                </a:cxn>
                <a:cxn ang="0">
                  <a:pos x="108" y="62"/>
                </a:cxn>
                <a:cxn ang="0">
                  <a:pos x="94" y="48"/>
                </a:cxn>
                <a:cxn ang="0">
                  <a:pos x="93" y="24"/>
                </a:cxn>
                <a:cxn ang="0">
                  <a:pos x="104" y="7"/>
                </a:cxn>
                <a:cxn ang="0">
                  <a:pos x="129" y="0"/>
                </a:cxn>
                <a:cxn ang="0">
                  <a:pos x="205" y="42"/>
                </a:cxn>
                <a:cxn ang="0">
                  <a:pos x="184" y="643"/>
                </a:cxn>
                <a:cxn ang="0">
                  <a:pos x="208" y="648"/>
                </a:cxn>
                <a:cxn ang="0">
                  <a:pos x="220" y="665"/>
                </a:cxn>
                <a:cxn ang="0">
                  <a:pos x="218" y="690"/>
                </a:cxn>
                <a:cxn ang="0">
                  <a:pos x="141" y="741"/>
                </a:cxn>
                <a:cxn ang="0">
                  <a:pos x="122" y="745"/>
                </a:cxn>
                <a:cxn ang="0">
                  <a:pos x="100" y="734"/>
                </a:cxn>
                <a:cxn ang="0">
                  <a:pos x="92" y="716"/>
                </a:cxn>
                <a:cxn ang="0">
                  <a:pos x="97" y="693"/>
                </a:cxn>
                <a:cxn ang="0">
                  <a:pos x="172" y="647"/>
                </a:cxn>
                <a:cxn ang="0">
                  <a:pos x="121" y="342"/>
                </a:cxn>
                <a:cxn ang="0">
                  <a:pos x="137" y="360"/>
                </a:cxn>
                <a:cxn ang="0">
                  <a:pos x="140" y="380"/>
                </a:cxn>
                <a:cxn ang="0">
                  <a:pos x="126" y="400"/>
                </a:cxn>
                <a:cxn ang="0">
                  <a:pos x="33" y="406"/>
                </a:cxn>
                <a:cxn ang="0">
                  <a:pos x="15" y="400"/>
                </a:cxn>
                <a:cxn ang="0">
                  <a:pos x="0" y="380"/>
                </a:cxn>
                <a:cxn ang="0">
                  <a:pos x="3" y="360"/>
                </a:cxn>
                <a:cxn ang="0">
                  <a:pos x="21" y="342"/>
                </a:cxn>
                <a:cxn ang="0">
                  <a:pos x="107" y="339"/>
                </a:cxn>
              </a:cxnLst>
              <a:rect l="0" t="0" r="r" b="b"/>
              <a:pathLst>
                <a:path w="1425" h="745">
                  <a:moveTo>
                    <a:pt x="1219" y="704"/>
                  </a:moveTo>
                  <a:lnTo>
                    <a:pt x="1219" y="704"/>
                  </a:lnTo>
                  <a:lnTo>
                    <a:pt x="1214" y="700"/>
                  </a:lnTo>
                  <a:lnTo>
                    <a:pt x="1210" y="695"/>
                  </a:lnTo>
                  <a:lnTo>
                    <a:pt x="1207" y="690"/>
                  </a:lnTo>
                  <a:lnTo>
                    <a:pt x="1204" y="684"/>
                  </a:lnTo>
                  <a:lnTo>
                    <a:pt x="1203" y="677"/>
                  </a:lnTo>
                  <a:lnTo>
                    <a:pt x="1203" y="672"/>
                  </a:lnTo>
                  <a:lnTo>
                    <a:pt x="1204" y="665"/>
                  </a:lnTo>
                  <a:lnTo>
                    <a:pt x="1207" y="659"/>
                  </a:lnTo>
                  <a:lnTo>
                    <a:pt x="1207" y="659"/>
                  </a:lnTo>
                  <a:lnTo>
                    <a:pt x="1211" y="654"/>
                  </a:lnTo>
                  <a:lnTo>
                    <a:pt x="1217" y="648"/>
                  </a:lnTo>
                  <a:lnTo>
                    <a:pt x="1222" y="646"/>
                  </a:lnTo>
                  <a:lnTo>
                    <a:pt x="1228" y="643"/>
                  </a:lnTo>
                  <a:lnTo>
                    <a:pt x="1235" y="643"/>
                  </a:lnTo>
                  <a:lnTo>
                    <a:pt x="1240" y="643"/>
                  </a:lnTo>
                  <a:lnTo>
                    <a:pt x="1247" y="644"/>
                  </a:lnTo>
                  <a:lnTo>
                    <a:pt x="1253" y="647"/>
                  </a:lnTo>
                  <a:lnTo>
                    <a:pt x="1316" y="684"/>
                  </a:lnTo>
                  <a:lnTo>
                    <a:pt x="1316" y="684"/>
                  </a:lnTo>
                  <a:lnTo>
                    <a:pt x="1322" y="687"/>
                  </a:lnTo>
                  <a:lnTo>
                    <a:pt x="1328" y="693"/>
                  </a:lnTo>
                  <a:lnTo>
                    <a:pt x="1330" y="698"/>
                  </a:lnTo>
                  <a:lnTo>
                    <a:pt x="1333" y="704"/>
                  </a:lnTo>
                  <a:lnTo>
                    <a:pt x="1333" y="711"/>
                  </a:lnTo>
                  <a:lnTo>
                    <a:pt x="1333" y="716"/>
                  </a:lnTo>
                  <a:lnTo>
                    <a:pt x="1332" y="723"/>
                  </a:lnTo>
                  <a:lnTo>
                    <a:pt x="1329" y="729"/>
                  </a:lnTo>
                  <a:lnTo>
                    <a:pt x="1329" y="729"/>
                  </a:lnTo>
                  <a:lnTo>
                    <a:pt x="1325" y="734"/>
                  </a:lnTo>
                  <a:lnTo>
                    <a:pt x="1321" y="738"/>
                  </a:lnTo>
                  <a:lnTo>
                    <a:pt x="1315" y="743"/>
                  </a:lnTo>
                  <a:lnTo>
                    <a:pt x="1310" y="744"/>
                  </a:lnTo>
                  <a:lnTo>
                    <a:pt x="1303" y="745"/>
                  </a:lnTo>
                  <a:lnTo>
                    <a:pt x="1296" y="745"/>
                  </a:lnTo>
                  <a:lnTo>
                    <a:pt x="1290" y="744"/>
                  </a:lnTo>
                  <a:lnTo>
                    <a:pt x="1283" y="741"/>
                  </a:lnTo>
                  <a:lnTo>
                    <a:pt x="1219" y="704"/>
                  </a:lnTo>
                  <a:lnTo>
                    <a:pt x="1219" y="704"/>
                  </a:lnTo>
                  <a:close/>
                  <a:moveTo>
                    <a:pt x="1253" y="100"/>
                  </a:moveTo>
                  <a:lnTo>
                    <a:pt x="1253" y="100"/>
                  </a:lnTo>
                  <a:lnTo>
                    <a:pt x="1247" y="103"/>
                  </a:lnTo>
                  <a:lnTo>
                    <a:pt x="1240" y="104"/>
                  </a:lnTo>
                  <a:lnTo>
                    <a:pt x="1235" y="104"/>
                  </a:lnTo>
                  <a:lnTo>
                    <a:pt x="1228" y="103"/>
                  </a:lnTo>
                  <a:lnTo>
                    <a:pt x="1222" y="100"/>
                  </a:lnTo>
                  <a:lnTo>
                    <a:pt x="1217" y="97"/>
                  </a:lnTo>
                  <a:lnTo>
                    <a:pt x="1211" y="93"/>
                  </a:lnTo>
                  <a:lnTo>
                    <a:pt x="1207" y="87"/>
                  </a:lnTo>
                  <a:lnTo>
                    <a:pt x="1207" y="87"/>
                  </a:lnTo>
                  <a:lnTo>
                    <a:pt x="1204" y="80"/>
                  </a:lnTo>
                  <a:lnTo>
                    <a:pt x="1203" y="75"/>
                  </a:lnTo>
                  <a:lnTo>
                    <a:pt x="1203" y="68"/>
                  </a:lnTo>
                  <a:lnTo>
                    <a:pt x="1204" y="62"/>
                  </a:lnTo>
                  <a:lnTo>
                    <a:pt x="1207" y="55"/>
                  </a:lnTo>
                  <a:lnTo>
                    <a:pt x="1210" y="50"/>
                  </a:lnTo>
                  <a:lnTo>
                    <a:pt x="1214" y="46"/>
                  </a:lnTo>
                  <a:lnTo>
                    <a:pt x="1219" y="42"/>
                  </a:lnTo>
                  <a:lnTo>
                    <a:pt x="1283" y="4"/>
                  </a:lnTo>
                  <a:lnTo>
                    <a:pt x="1283" y="4"/>
                  </a:lnTo>
                  <a:lnTo>
                    <a:pt x="1290" y="1"/>
                  </a:lnTo>
                  <a:lnTo>
                    <a:pt x="1296" y="0"/>
                  </a:lnTo>
                  <a:lnTo>
                    <a:pt x="1303" y="0"/>
                  </a:lnTo>
                  <a:lnTo>
                    <a:pt x="1310" y="1"/>
                  </a:lnTo>
                  <a:lnTo>
                    <a:pt x="1315" y="4"/>
                  </a:lnTo>
                  <a:lnTo>
                    <a:pt x="1321" y="7"/>
                  </a:lnTo>
                  <a:lnTo>
                    <a:pt x="1325" y="11"/>
                  </a:lnTo>
                  <a:lnTo>
                    <a:pt x="1329" y="17"/>
                  </a:lnTo>
                  <a:lnTo>
                    <a:pt x="1329" y="17"/>
                  </a:lnTo>
                  <a:lnTo>
                    <a:pt x="1332" y="24"/>
                  </a:lnTo>
                  <a:lnTo>
                    <a:pt x="1333" y="29"/>
                  </a:lnTo>
                  <a:lnTo>
                    <a:pt x="1333" y="36"/>
                  </a:lnTo>
                  <a:lnTo>
                    <a:pt x="1333" y="42"/>
                  </a:lnTo>
                  <a:lnTo>
                    <a:pt x="1330" y="48"/>
                  </a:lnTo>
                  <a:lnTo>
                    <a:pt x="1328" y="54"/>
                  </a:lnTo>
                  <a:lnTo>
                    <a:pt x="1322" y="58"/>
                  </a:lnTo>
                  <a:lnTo>
                    <a:pt x="1316" y="62"/>
                  </a:lnTo>
                  <a:lnTo>
                    <a:pt x="1253" y="100"/>
                  </a:lnTo>
                  <a:lnTo>
                    <a:pt x="1253" y="100"/>
                  </a:lnTo>
                  <a:close/>
                  <a:moveTo>
                    <a:pt x="1318" y="406"/>
                  </a:moveTo>
                  <a:lnTo>
                    <a:pt x="1318" y="406"/>
                  </a:lnTo>
                  <a:lnTo>
                    <a:pt x="1311" y="406"/>
                  </a:lnTo>
                  <a:lnTo>
                    <a:pt x="1304" y="403"/>
                  </a:lnTo>
                  <a:lnTo>
                    <a:pt x="1298" y="400"/>
                  </a:lnTo>
                  <a:lnTo>
                    <a:pt x="1294" y="396"/>
                  </a:lnTo>
                  <a:lnTo>
                    <a:pt x="1290" y="392"/>
                  </a:lnTo>
                  <a:lnTo>
                    <a:pt x="1287" y="387"/>
                  </a:lnTo>
                  <a:lnTo>
                    <a:pt x="1285" y="380"/>
                  </a:lnTo>
                  <a:lnTo>
                    <a:pt x="1285" y="373"/>
                  </a:lnTo>
                  <a:lnTo>
                    <a:pt x="1285" y="373"/>
                  </a:lnTo>
                  <a:lnTo>
                    <a:pt x="1285" y="366"/>
                  </a:lnTo>
                  <a:lnTo>
                    <a:pt x="1287" y="360"/>
                  </a:lnTo>
                  <a:lnTo>
                    <a:pt x="1290" y="355"/>
                  </a:lnTo>
                  <a:lnTo>
                    <a:pt x="1294" y="349"/>
                  </a:lnTo>
                  <a:lnTo>
                    <a:pt x="1298" y="345"/>
                  </a:lnTo>
                  <a:lnTo>
                    <a:pt x="1304" y="342"/>
                  </a:lnTo>
                  <a:lnTo>
                    <a:pt x="1311" y="341"/>
                  </a:lnTo>
                  <a:lnTo>
                    <a:pt x="1318" y="339"/>
                  </a:lnTo>
                  <a:lnTo>
                    <a:pt x="1391" y="339"/>
                  </a:lnTo>
                  <a:lnTo>
                    <a:pt x="1391" y="339"/>
                  </a:lnTo>
                  <a:lnTo>
                    <a:pt x="1398" y="341"/>
                  </a:lnTo>
                  <a:lnTo>
                    <a:pt x="1404" y="342"/>
                  </a:lnTo>
                  <a:lnTo>
                    <a:pt x="1409" y="345"/>
                  </a:lnTo>
                  <a:lnTo>
                    <a:pt x="1415" y="349"/>
                  </a:lnTo>
                  <a:lnTo>
                    <a:pt x="1419" y="355"/>
                  </a:lnTo>
                  <a:lnTo>
                    <a:pt x="1422" y="360"/>
                  </a:lnTo>
                  <a:lnTo>
                    <a:pt x="1425" y="366"/>
                  </a:lnTo>
                  <a:lnTo>
                    <a:pt x="1425" y="373"/>
                  </a:lnTo>
                  <a:lnTo>
                    <a:pt x="1425" y="373"/>
                  </a:lnTo>
                  <a:lnTo>
                    <a:pt x="1425" y="380"/>
                  </a:lnTo>
                  <a:lnTo>
                    <a:pt x="1422" y="387"/>
                  </a:lnTo>
                  <a:lnTo>
                    <a:pt x="1419" y="392"/>
                  </a:lnTo>
                  <a:lnTo>
                    <a:pt x="1415" y="396"/>
                  </a:lnTo>
                  <a:lnTo>
                    <a:pt x="1409" y="400"/>
                  </a:lnTo>
                  <a:lnTo>
                    <a:pt x="1404" y="403"/>
                  </a:lnTo>
                  <a:lnTo>
                    <a:pt x="1398" y="406"/>
                  </a:lnTo>
                  <a:lnTo>
                    <a:pt x="1391" y="406"/>
                  </a:lnTo>
                  <a:lnTo>
                    <a:pt x="1318" y="406"/>
                  </a:lnTo>
                  <a:lnTo>
                    <a:pt x="1318" y="406"/>
                  </a:lnTo>
                  <a:close/>
                  <a:moveTo>
                    <a:pt x="205" y="42"/>
                  </a:moveTo>
                  <a:lnTo>
                    <a:pt x="205" y="42"/>
                  </a:lnTo>
                  <a:lnTo>
                    <a:pt x="211" y="46"/>
                  </a:lnTo>
                  <a:lnTo>
                    <a:pt x="215" y="50"/>
                  </a:lnTo>
                  <a:lnTo>
                    <a:pt x="218" y="55"/>
                  </a:lnTo>
                  <a:lnTo>
                    <a:pt x="220" y="62"/>
                  </a:lnTo>
                  <a:lnTo>
                    <a:pt x="222" y="68"/>
                  </a:lnTo>
                  <a:lnTo>
                    <a:pt x="222" y="75"/>
                  </a:lnTo>
                  <a:lnTo>
                    <a:pt x="220" y="80"/>
                  </a:lnTo>
                  <a:lnTo>
                    <a:pt x="218" y="87"/>
                  </a:lnTo>
                  <a:lnTo>
                    <a:pt x="218" y="87"/>
                  </a:lnTo>
                  <a:lnTo>
                    <a:pt x="213" y="93"/>
                  </a:lnTo>
                  <a:lnTo>
                    <a:pt x="208" y="97"/>
                  </a:lnTo>
                  <a:lnTo>
                    <a:pt x="202" y="100"/>
                  </a:lnTo>
                  <a:lnTo>
                    <a:pt x="197" y="103"/>
                  </a:lnTo>
                  <a:lnTo>
                    <a:pt x="190" y="104"/>
                  </a:lnTo>
                  <a:lnTo>
                    <a:pt x="184" y="104"/>
                  </a:lnTo>
                  <a:lnTo>
                    <a:pt x="177" y="103"/>
                  </a:lnTo>
                  <a:lnTo>
                    <a:pt x="172" y="100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3" y="58"/>
                  </a:lnTo>
                  <a:lnTo>
                    <a:pt x="97" y="54"/>
                  </a:lnTo>
                  <a:lnTo>
                    <a:pt x="94" y="48"/>
                  </a:lnTo>
                  <a:lnTo>
                    <a:pt x="92" y="42"/>
                  </a:lnTo>
                  <a:lnTo>
                    <a:pt x="92" y="36"/>
                  </a:lnTo>
                  <a:lnTo>
                    <a:pt x="92" y="29"/>
                  </a:lnTo>
                  <a:lnTo>
                    <a:pt x="93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100" y="11"/>
                  </a:lnTo>
                  <a:lnTo>
                    <a:pt x="104" y="7"/>
                  </a:lnTo>
                  <a:lnTo>
                    <a:pt x="110" y="4"/>
                  </a:lnTo>
                  <a:lnTo>
                    <a:pt x="115" y="1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1"/>
                  </a:lnTo>
                  <a:lnTo>
                    <a:pt x="141" y="4"/>
                  </a:lnTo>
                  <a:lnTo>
                    <a:pt x="205" y="42"/>
                  </a:lnTo>
                  <a:lnTo>
                    <a:pt x="205" y="42"/>
                  </a:lnTo>
                  <a:close/>
                  <a:moveTo>
                    <a:pt x="172" y="647"/>
                  </a:moveTo>
                  <a:lnTo>
                    <a:pt x="172" y="647"/>
                  </a:lnTo>
                  <a:lnTo>
                    <a:pt x="177" y="644"/>
                  </a:lnTo>
                  <a:lnTo>
                    <a:pt x="184" y="643"/>
                  </a:lnTo>
                  <a:lnTo>
                    <a:pt x="190" y="643"/>
                  </a:lnTo>
                  <a:lnTo>
                    <a:pt x="197" y="643"/>
                  </a:lnTo>
                  <a:lnTo>
                    <a:pt x="202" y="646"/>
                  </a:lnTo>
                  <a:lnTo>
                    <a:pt x="208" y="648"/>
                  </a:lnTo>
                  <a:lnTo>
                    <a:pt x="213" y="654"/>
                  </a:lnTo>
                  <a:lnTo>
                    <a:pt x="218" y="659"/>
                  </a:lnTo>
                  <a:lnTo>
                    <a:pt x="218" y="659"/>
                  </a:lnTo>
                  <a:lnTo>
                    <a:pt x="220" y="665"/>
                  </a:lnTo>
                  <a:lnTo>
                    <a:pt x="222" y="672"/>
                  </a:lnTo>
                  <a:lnTo>
                    <a:pt x="222" y="677"/>
                  </a:lnTo>
                  <a:lnTo>
                    <a:pt x="220" y="684"/>
                  </a:lnTo>
                  <a:lnTo>
                    <a:pt x="218" y="690"/>
                  </a:lnTo>
                  <a:lnTo>
                    <a:pt x="215" y="695"/>
                  </a:lnTo>
                  <a:lnTo>
                    <a:pt x="211" y="700"/>
                  </a:lnTo>
                  <a:lnTo>
                    <a:pt x="205" y="704"/>
                  </a:lnTo>
                  <a:lnTo>
                    <a:pt x="141" y="741"/>
                  </a:lnTo>
                  <a:lnTo>
                    <a:pt x="141" y="741"/>
                  </a:lnTo>
                  <a:lnTo>
                    <a:pt x="135" y="744"/>
                  </a:lnTo>
                  <a:lnTo>
                    <a:pt x="129" y="745"/>
                  </a:lnTo>
                  <a:lnTo>
                    <a:pt x="122" y="745"/>
                  </a:lnTo>
                  <a:lnTo>
                    <a:pt x="115" y="744"/>
                  </a:lnTo>
                  <a:lnTo>
                    <a:pt x="110" y="743"/>
                  </a:lnTo>
                  <a:lnTo>
                    <a:pt x="104" y="738"/>
                  </a:lnTo>
                  <a:lnTo>
                    <a:pt x="100" y="734"/>
                  </a:lnTo>
                  <a:lnTo>
                    <a:pt x="96" y="729"/>
                  </a:lnTo>
                  <a:lnTo>
                    <a:pt x="96" y="729"/>
                  </a:lnTo>
                  <a:lnTo>
                    <a:pt x="93" y="723"/>
                  </a:lnTo>
                  <a:lnTo>
                    <a:pt x="92" y="716"/>
                  </a:lnTo>
                  <a:lnTo>
                    <a:pt x="92" y="711"/>
                  </a:lnTo>
                  <a:lnTo>
                    <a:pt x="92" y="704"/>
                  </a:lnTo>
                  <a:lnTo>
                    <a:pt x="94" y="698"/>
                  </a:lnTo>
                  <a:lnTo>
                    <a:pt x="97" y="693"/>
                  </a:lnTo>
                  <a:lnTo>
                    <a:pt x="103" y="687"/>
                  </a:lnTo>
                  <a:lnTo>
                    <a:pt x="108" y="684"/>
                  </a:lnTo>
                  <a:lnTo>
                    <a:pt x="172" y="647"/>
                  </a:lnTo>
                  <a:lnTo>
                    <a:pt x="172" y="647"/>
                  </a:lnTo>
                  <a:close/>
                  <a:moveTo>
                    <a:pt x="107" y="339"/>
                  </a:moveTo>
                  <a:lnTo>
                    <a:pt x="107" y="339"/>
                  </a:lnTo>
                  <a:lnTo>
                    <a:pt x="114" y="341"/>
                  </a:lnTo>
                  <a:lnTo>
                    <a:pt x="121" y="342"/>
                  </a:lnTo>
                  <a:lnTo>
                    <a:pt x="126" y="345"/>
                  </a:lnTo>
                  <a:lnTo>
                    <a:pt x="130" y="349"/>
                  </a:lnTo>
                  <a:lnTo>
                    <a:pt x="135" y="355"/>
                  </a:lnTo>
                  <a:lnTo>
                    <a:pt x="137" y="360"/>
                  </a:lnTo>
                  <a:lnTo>
                    <a:pt x="140" y="366"/>
                  </a:lnTo>
                  <a:lnTo>
                    <a:pt x="140" y="373"/>
                  </a:lnTo>
                  <a:lnTo>
                    <a:pt x="140" y="373"/>
                  </a:lnTo>
                  <a:lnTo>
                    <a:pt x="140" y="380"/>
                  </a:lnTo>
                  <a:lnTo>
                    <a:pt x="137" y="387"/>
                  </a:lnTo>
                  <a:lnTo>
                    <a:pt x="135" y="392"/>
                  </a:lnTo>
                  <a:lnTo>
                    <a:pt x="130" y="396"/>
                  </a:lnTo>
                  <a:lnTo>
                    <a:pt x="126" y="400"/>
                  </a:lnTo>
                  <a:lnTo>
                    <a:pt x="121" y="403"/>
                  </a:lnTo>
                  <a:lnTo>
                    <a:pt x="114" y="406"/>
                  </a:lnTo>
                  <a:lnTo>
                    <a:pt x="107" y="406"/>
                  </a:lnTo>
                  <a:lnTo>
                    <a:pt x="33" y="406"/>
                  </a:lnTo>
                  <a:lnTo>
                    <a:pt x="33" y="406"/>
                  </a:lnTo>
                  <a:lnTo>
                    <a:pt x="26" y="406"/>
                  </a:lnTo>
                  <a:lnTo>
                    <a:pt x="21" y="403"/>
                  </a:lnTo>
                  <a:lnTo>
                    <a:pt x="15" y="400"/>
                  </a:lnTo>
                  <a:lnTo>
                    <a:pt x="10" y="396"/>
                  </a:lnTo>
                  <a:lnTo>
                    <a:pt x="6" y="392"/>
                  </a:lnTo>
                  <a:lnTo>
                    <a:pt x="3" y="387"/>
                  </a:lnTo>
                  <a:lnTo>
                    <a:pt x="0" y="380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66"/>
                  </a:lnTo>
                  <a:lnTo>
                    <a:pt x="3" y="360"/>
                  </a:lnTo>
                  <a:lnTo>
                    <a:pt x="6" y="355"/>
                  </a:lnTo>
                  <a:lnTo>
                    <a:pt x="10" y="349"/>
                  </a:lnTo>
                  <a:lnTo>
                    <a:pt x="15" y="345"/>
                  </a:lnTo>
                  <a:lnTo>
                    <a:pt x="21" y="342"/>
                  </a:lnTo>
                  <a:lnTo>
                    <a:pt x="26" y="341"/>
                  </a:lnTo>
                  <a:lnTo>
                    <a:pt x="33" y="339"/>
                  </a:lnTo>
                  <a:lnTo>
                    <a:pt x="107" y="339"/>
                  </a:lnTo>
                  <a:lnTo>
                    <a:pt x="107" y="3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56">
              <a:extLst>
                <a:ext uri="{FF2B5EF4-FFF2-40B4-BE49-F238E27FC236}">
                  <a16:creationId xmlns:a16="http://schemas.microsoft.com/office/drawing/2014/main" id="{A3E1F2D2-6D5A-4097-BB4E-DAA6BE96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77300" y="1912938"/>
              <a:ext cx="398462" cy="40322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2" y="41"/>
                </a:cxn>
                <a:cxn ang="0">
                  <a:pos x="16" y="29"/>
                </a:cxn>
                <a:cxn ang="0">
                  <a:pos x="30" y="25"/>
                </a:cxn>
                <a:cxn ang="0">
                  <a:pos x="48" y="29"/>
                </a:cxn>
                <a:cxn ang="0">
                  <a:pos x="62" y="43"/>
                </a:cxn>
                <a:cxn ang="0">
                  <a:pos x="83" y="114"/>
                </a:cxn>
                <a:cxn ang="0">
                  <a:pos x="153" y="93"/>
                </a:cxn>
                <a:cxn ang="0">
                  <a:pos x="185" y="87"/>
                </a:cxn>
                <a:cxn ang="0">
                  <a:pos x="217" y="33"/>
                </a:cxn>
                <a:cxn ang="0">
                  <a:pos x="223" y="15"/>
                </a:cxn>
                <a:cxn ang="0">
                  <a:pos x="238" y="3"/>
                </a:cxn>
                <a:cxn ang="0">
                  <a:pos x="250" y="0"/>
                </a:cxn>
                <a:cxn ang="0">
                  <a:pos x="268" y="5"/>
                </a:cxn>
                <a:cxn ang="0">
                  <a:pos x="281" y="21"/>
                </a:cxn>
                <a:cxn ang="0">
                  <a:pos x="284" y="83"/>
                </a:cxn>
                <a:cxn ang="0">
                  <a:pos x="347" y="93"/>
                </a:cxn>
                <a:cxn ang="0">
                  <a:pos x="347" y="93"/>
                </a:cxn>
                <a:cxn ang="0">
                  <a:pos x="437" y="48"/>
                </a:cxn>
                <a:cxn ang="0">
                  <a:pos x="443" y="37"/>
                </a:cxn>
                <a:cxn ang="0">
                  <a:pos x="458" y="26"/>
                </a:cxn>
                <a:cxn ang="0">
                  <a:pos x="478" y="26"/>
                </a:cxn>
                <a:cxn ang="0">
                  <a:pos x="490" y="32"/>
                </a:cxn>
                <a:cxn ang="0">
                  <a:pos x="500" y="48"/>
                </a:cxn>
                <a:cxn ang="0">
                  <a:pos x="500" y="68"/>
                </a:cxn>
                <a:cxn ang="0">
                  <a:pos x="376" y="490"/>
                </a:cxn>
                <a:cxn ang="0">
                  <a:pos x="363" y="504"/>
                </a:cxn>
                <a:cxn ang="0">
                  <a:pos x="345" y="508"/>
                </a:cxn>
                <a:cxn ang="0">
                  <a:pos x="331" y="504"/>
                </a:cxn>
                <a:cxn ang="0">
                  <a:pos x="318" y="492"/>
                </a:cxn>
                <a:cxn ang="0">
                  <a:pos x="314" y="472"/>
                </a:cxn>
                <a:cxn ang="0">
                  <a:pos x="399" y="177"/>
                </a:cxn>
                <a:cxn ang="0">
                  <a:pos x="333" y="158"/>
                </a:cxn>
                <a:cxn ang="0">
                  <a:pos x="284" y="151"/>
                </a:cxn>
                <a:cxn ang="0">
                  <a:pos x="282" y="238"/>
                </a:cxn>
                <a:cxn ang="0">
                  <a:pos x="274" y="255"/>
                </a:cxn>
                <a:cxn ang="0">
                  <a:pos x="257" y="263"/>
                </a:cxn>
                <a:cxn ang="0">
                  <a:pos x="243" y="263"/>
                </a:cxn>
                <a:cxn ang="0">
                  <a:pos x="227" y="255"/>
                </a:cxn>
                <a:cxn ang="0">
                  <a:pos x="217" y="238"/>
                </a:cxn>
                <a:cxn ang="0">
                  <a:pos x="217" y="151"/>
                </a:cxn>
                <a:cxn ang="0">
                  <a:pos x="169" y="158"/>
                </a:cxn>
                <a:cxn ang="0">
                  <a:pos x="134" y="166"/>
                </a:cxn>
                <a:cxn ang="0">
                  <a:pos x="185" y="467"/>
                </a:cxn>
                <a:cxn ang="0">
                  <a:pos x="185" y="486"/>
                </a:cxn>
                <a:cxn ang="0">
                  <a:pos x="174" y="501"/>
                </a:cxn>
                <a:cxn ang="0">
                  <a:pos x="163" y="507"/>
                </a:cxn>
                <a:cxn ang="0">
                  <a:pos x="144" y="507"/>
                </a:cxn>
                <a:cxn ang="0">
                  <a:pos x="128" y="496"/>
                </a:cxn>
                <a:cxn ang="0">
                  <a:pos x="0" y="68"/>
                </a:cxn>
              </a:cxnLst>
              <a:rect l="0" t="0" r="r" b="b"/>
              <a:pathLst>
                <a:path w="501" h="508">
                  <a:moveTo>
                    <a:pt x="0" y="68"/>
                  </a:moveTo>
                  <a:lnTo>
                    <a:pt x="0" y="68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2" y="41"/>
                  </a:lnTo>
                  <a:lnTo>
                    <a:pt x="6" y="37"/>
                  </a:lnTo>
                  <a:lnTo>
                    <a:pt x="11" y="32"/>
                  </a:lnTo>
                  <a:lnTo>
                    <a:pt x="16" y="29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30" y="25"/>
                  </a:lnTo>
                  <a:lnTo>
                    <a:pt x="36" y="25"/>
                  </a:lnTo>
                  <a:lnTo>
                    <a:pt x="42" y="26"/>
                  </a:lnTo>
                  <a:lnTo>
                    <a:pt x="48" y="29"/>
                  </a:lnTo>
                  <a:lnTo>
                    <a:pt x="54" y="33"/>
                  </a:lnTo>
                  <a:lnTo>
                    <a:pt x="58" y="37"/>
                  </a:lnTo>
                  <a:lnTo>
                    <a:pt x="62" y="43"/>
                  </a:lnTo>
                  <a:lnTo>
                    <a:pt x="63" y="48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117" y="102"/>
                  </a:lnTo>
                  <a:lnTo>
                    <a:pt x="153" y="93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85" y="87"/>
                  </a:lnTo>
                  <a:lnTo>
                    <a:pt x="217" y="83"/>
                  </a:lnTo>
                  <a:lnTo>
                    <a:pt x="217" y="33"/>
                  </a:lnTo>
                  <a:lnTo>
                    <a:pt x="217" y="33"/>
                  </a:lnTo>
                  <a:lnTo>
                    <a:pt x="217" y="26"/>
                  </a:lnTo>
                  <a:lnTo>
                    <a:pt x="220" y="21"/>
                  </a:lnTo>
                  <a:lnTo>
                    <a:pt x="223" y="15"/>
                  </a:lnTo>
                  <a:lnTo>
                    <a:pt x="227" y="10"/>
                  </a:lnTo>
                  <a:lnTo>
                    <a:pt x="232" y="5"/>
                  </a:lnTo>
                  <a:lnTo>
                    <a:pt x="238" y="3"/>
                  </a:lnTo>
                  <a:lnTo>
                    <a:pt x="243" y="1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7" y="1"/>
                  </a:lnTo>
                  <a:lnTo>
                    <a:pt x="263" y="3"/>
                  </a:lnTo>
                  <a:lnTo>
                    <a:pt x="268" y="5"/>
                  </a:lnTo>
                  <a:lnTo>
                    <a:pt x="274" y="10"/>
                  </a:lnTo>
                  <a:lnTo>
                    <a:pt x="278" y="15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4" y="33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315" y="87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83" y="102"/>
                  </a:lnTo>
                  <a:lnTo>
                    <a:pt x="418" y="114"/>
                  </a:lnTo>
                  <a:lnTo>
                    <a:pt x="437" y="48"/>
                  </a:lnTo>
                  <a:lnTo>
                    <a:pt x="437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3"/>
                  </a:lnTo>
                  <a:lnTo>
                    <a:pt x="453" y="29"/>
                  </a:lnTo>
                  <a:lnTo>
                    <a:pt x="458" y="26"/>
                  </a:lnTo>
                  <a:lnTo>
                    <a:pt x="465" y="25"/>
                  </a:lnTo>
                  <a:lnTo>
                    <a:pt x="471" y="25"/>
                  </a:lnTo>
                  <a:lnTo>
                    <a:pt x="478" y="26"/>
                  </a:lnTo>
                  <a:lnTo>
                    <a:pt x="478" y="26"/>
                  </a:lnTo>
                  <a:lnTo>
                    <a:pt x="484" y="29"/>
                  </a:lnTo>
                  <a:lnTo>
                    <a:pt x="490" y="32"/>
                  </a:lnTo>
                  <a:lnTo>
                    <a:pt x="494" y="37"/>
                  </a:lnTo>
                  <a:lnTo>
                    <a:pt x="497" y="41"/>
                  </a:lnTo>
                  <a:lnTo>
                    <a:pt x="500" y="48"/>
                  </a:lnTo>
                  <a:lnTo>
                    <a:pt x="501" y="54"/>
                  </a:lnTo>
                  <a:lnTo>
                    <a:pt x="501" y="61"/>
                  </a:lnTo>
                  <a:lnTo>
                    <a:pt x="500" y="68"/>
                  </a:lnTo>
                  <a:lnTo>
                    <a:pt x="379" y="485"/>
                  </a:lnTo>
                  <a:lnTo>
                    <a:pt x="379" y="485"/>
                  </a:lnTo>
                  <a:lnTo>
                    <a:pt x="376" y="490"/>
                  </a:lnTo>
                  <a:lnTo>
                    <a:pt x="372" y="496"/>
                  </a:lnTo>
                  <a:lnTo>
                    <a:pt x="368" y="501"/>
                  </a:lnTo>
                  <a:lnTo>
                    <a:pt x="363" y="504"/>
                  </a:lnTo>
                  <a:lnTo>
                    <a:pt x="357" y="507"/>
                  </a:lnTo>
                  <a:lnTo>
                    <a:pt x="350" y="508"/>
                  </a:lnTo>
                  <a:lnTo>
                    <a:pt x="345" y="508"/>
                  </a:lnTo>
                  <a:lnTo>
                    <a:pt x="338" y="507"/>
                  </a:lnTo>
                  <a:lnTo>
                    <a:pt x="338" y="507"/>
                  </a:lnTo>
                  <a:lnTo>
                    <a:pt x="331" y="504"/>
                  </a:lnTo>
                  <a:lnTo>
                    <a:pt x="325" y="501"/>
                  </a:lnTo>
                  <a:lnTo>
                    <a:pt x="321" y="497"/>
                  </a:lnTo>
                  <a:lnTo>
                    <a:pt x="318" y="492"/>
                  </a:lnTo>
                  <a:lnTo>
                    <a:pt x="315" y="486"/>
                  </a:lnTo>
                  <a:lnTo>
                    <a:pt x="314" y="479"/>
                  </a:lnTo>
                  <a:lnTo>
                    <a:pt x="314" y="472"/>
                  </a:lnTo>
                  <a:lnTo>
                    <a:pt x="315" y="467"/>
                  </a:lnTo>
                  <a:lnTo>
                    <a:pt x="399" y="177"/>
                  </a:lnTo>
                  <a:lnTo>
                    <a:pt x="399" y="177"/>
                  </a:lnTo>
                  <a:lnTo>
                    <a:pt x="367" y="166"/>
                  </a:lnTo>
                  <a:lnTo>
                    <a:pt x="333" y="158"/>
                  </a:lnTo>
                  <a:lnTo>
                    <a:pt x="333" y="158"/>
                  </a:lnTo>
                  <a:lnTo>
                    <a:pt x="333" y="158"/>
                  </a:lnTo>
                  <a:lnTo>
                    <a:pt x="309" y="154"/>
                  </a:lnTo>
                  <a:lnTo>
                    <a:pt x="284" y="151"/>
                  </a:lnTo>
                  <a:lnTo>
                    <a:pt x="284" y="231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1" y="244"/>
                  </a:lnTo>
                  <a:lnTo>
                    <a:pt x="278" y="249"/>
                  </a:lnTo>
                  <a:lnTo>
                    <a:pt x="274" y="255"/>
                  </a:lnTo>
                  <a:lnTo>
                    <a:pt x="268" y="259"/>
                  </a:lnTo>
                  <a:lnTo>
                    <a:pt x="263" y="262"/>
                  </a:lnTo>
                  <a:lnTo>
                    <a:pt x="257" y="263"/>
                  </a:lnTo>
                  <a:lnTo>
                    <a:pt x="250" y="265"/>
                  </a:lnTo>
                  <a:lnTo>
                    <a:pt x="250" y="265"/>
                  </a:lnTo>
                  <a:lnTo>
                    <a:pt x="243" y="263"/>
                  </a:lnTo>
                  <a:lnTo>
                    <a:pt x="238" y="262"/>
                  </a:lnTo>
                  <a:lnTo>
                    <a:pt x="232" y="259"/>
                  </a:lnTo>
                  <a:lnTo>
                    <a:pt x="227" y="255"/>
                  </a:lnTo>
                  <a:lnTo>
                    <a:pt x="223" y="249"/>
                  </a:lnTo>
                  <a:lnTo>
                    <a:pt x="220" y="244"/>
                  </a:lnTo>
                  <a:lnTo>
                    <a:pt x="217" y="238"/>
                  </a:lnTo>
                  <a:lnTo>
                    <a:pt x="217" y="23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192" y="154"/>
                  </a:lnTo>
                  <a:lnTo>
                    <a:pt x="169" y="158"/>
                  </a:lnTo>
                  <a:lnTo>
                    <a:pt x="169" y="158"/>
                  </a:lnTo>
                  <a:lnTo>
                    <a:pt x="167" y="158"/>
                  </a:lnTo>
                  <a:lnTo>
                    <a:pt x="167" y="158"/>
                  </a:lnTo>
                  <a:lnTo>
                    <a:pt x="134" y="166"/>
                  </a:lnTo>
                  <a:lnTo>
                    <a:pt x="102" y="177"/>
                  </a:lnTo>
                  <a:lnTo>
                    <a:pt x="185" y="467"/>
                  </a:lnTo>
                  <a:lnTo>
                    <a:pt x="185" y="467"/>
                  </a:lnTo>
                  <a:lnTo>
                    <a:pt x="187" y="472"/>
                  </a:lnTo>
                  <a:lnTo>
                    <a:pt x="187" y="479"/>
                  </a:lnTo>
                  <a:lnTo>
                    <a:pt x="185" y="486"/>
                  </a:lnTo>
                  <a:lnTo>
                    <a:pt x="182" y="492"/>
                  </a:lnTo>
                  <a:lnTo>
                    <a:pt x="180" y="497"/>
                  </a:lnTo>
                  <a:lnTo>
                    <a:pt x="174" y="501"/>
                  </a:lnTo>
                  <a:lnTo>
                    <a:pt x="170" y="504"/>
                  </a:lnTo>
                  <a:lnTo>
                    <a:pt x="163" y="507"/>
                  </a:lnTo>
                  <a:lnTo>
                    <a:pt x="163" y="507"/>
                  </a:lnTo>
                  <a:lnTo>
                    <a:pt x="156" y="508"/>
                  </a:lnTo>
                  <a:lnTo>
                    <a:pt x="151" y="508"/>
                  </a:lnTo>
                  <a:lnTo>
                    <a:pt x="144" y="507"/>
                  </a:lnTo>
                  <a:lnTo>
                    <a:pt x="138" y="504"/>
                  </a:lnTo>
                  <a:lnTo>
                    <a:pt x="133" y="501"/>
                  </a:lnTo>
                  <a:lnTo>
                    <a:pt x="128" y="496"/>
                  </a:lnTo>
                  <a:lnTo>
                    <a:pt x="124" y="490"/>
                  </a:lnTo>
                  <a:lnTo>
                    <a:pt x="121" y="485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DA653-351C-43E4-BCDF-6D94392EA79E}"/>
              </a:ext>
            </a:extLst>
          </p:cNvPr>
          <p:cNvGrpSpPr/>
          <p:nvPr/>
        </p:nvGrpSpPr>
        <p:grpSpPr>
          <a:xfrm>
            <a:off x="11140972" y="894433"/>
            <a:ext cx="474480" cy="1081513"/>
            <a:chOff x="3771884" y="1721600"/>
            <a:chExt cx="228600" cy="711200"/>
          </a:xfrm>
        </p:grpSpPr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DFD5B174-F6E6-4CA0-8E48-27D0EE938973}"/>
                </a:ext>
              </a:extLst>
            </p:cNvPr>
            <p:cNvSpPr/>
            <p:nvPr/>
          </p:nvSpPr>
          <p:spPr>
            <a:xfrm>
              <a:off x="3835386" y="1721600"/>
              <a:ext cx="101600" cy="101600"/>
            </a:xfrm>
            <a:custGeom>
              <a:avLst/>
              <a:gdLst/>
              <a:ahLst/>
              <a:cxnLst/>
              <a:rect l="l" t="t" r="r" b="b"/>
              <a:pathLst>
                <a:path w="101600" h="101600">
                  <a:moveTo>
                    <a:pt x="50800" y="0"/>
                  </a:moveTo>
                  <a:lnTo>
                    <a:pt x="31027" y="3992"/>
                  </a:lnTo>
                  <a:lnTo>
                    <a:pt x="14879" y="14879"/>
                  </a:lnTo>
                  <a:lnTo>
                    <a:pt x="3992" y="31027"/>
                  </a:lnTo>
                  <a:lnTo>
                    <a:pt x="0" y="50800"/>
                  </a:lnTo>
                  <a:lnTo>
                    <a:pt x="3992" y="70572"/>
                  </a:lnTo>
                  <a:lnTo>
                    <a:pt x="14879" y="86720"/>
                  </a:lnTo>
                  <a:lnTo>
                    <a:pt x="31027" y="97607"/>
                  </a:lnTo>
                  <a:lnTo>
                    <a:pt x="50800" y="101600"/>
                  </a:lnTo>
                  <a:lnTo>
                    <a:pt x="70572" y="97607"/>
                  </a:lnTo>
                  <a:lnTo>
                    <a:pt x="86720" y="86720"/>
                  </a:lnTo>
                  <a:lnTo>
                    <a:pt x="97607" y="70572"/>
                  </a:lnTo>
                  <a:lnTo>
                    <a:pt x="101600" y="50800"/>
                  </a:lnTo>
                  <a:lnTo>
                    <a:pt x="97607" y="31027"/>
                  </a:lnTo>
                  <a:lnTo>
                    <a:pt x="86720" y="14879"/>
                  </a:lnTo>
                  <a:lnTo>
                    <a:pt x="70572" y="3992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6">
              <a:extLst>
                <a:ext uri="{FF2B5EF4-FFF2-40B4-BE49-F238E27FC236}">
                  <a16:creationId xmlns:a16="http://schemas.microsoft.com/office/drawing/2014/main" id="{4615E2B6-9DAB-4DAE-9380-9546C9BFF6F6}"/>
                </a:ext>
              </a:extLst>
            </p:cNvPr>
            <p:cNvSpPr/>
            <p:nvPr/>
          </p:nvSpPr>
          <p:spPr>
            <a:xfrm>
              <a:off x="3771884" y="1835900"/>
              <a:ext cx="228600" cy="596900"/>
            </a:xfrm>
            <a:custGeom>
              <a:avLst/>
              <a:gdLst/>
              <a:ahLst/>
              <a:cxnLst/>
              <a:rect l="l" t="t" r="r" b="b"/>
              <a:pathLst>
                <a:path w="228600" h="596900">
                  <a:moveTo>
                    <a:pt x="177800" y="292100"/>
                  </a:moveTo>
                  <a:lnTo>
                    <a:pt x="50800" y="292100"/>
                  </a:lnTo>
                  <a:lnTo>
                    <a:pt x="76200" y="596900"/>
                  </a:lnTo>
                  <a:lnTo>
                    <a:pt x="152400" y="596900"/>
                  </a:lnTo>
                  <a:lnTo>
                    <a:pt x="177800" y="292100"/>
                  </a:lnTo>
                  <a:close/>
                </a:path>
                <a:path w="228600" h="596900">
                  <a:moveTo>
                    <a:pt x="76200" y="0"/>
                  </a:moveTo>
                  <a:lnTo>
                    <a:pt x="50800" y="0"/>
                  </a:lnTo>
                  <a:lnTo>
                    <a:pt x="31027" y="3992"/>
                  </a:lnTo>
                  <a:lnTo>
                    <a:pt x="14879" y="14879"/>
                  </a:lnTo>
                  <a:lnTo>
                    <a:pt x="3992" y="31027"/>
                  </a:lnTo>
                  <a:lnTo>
                    <a:pt x="0" y="50800"/>
                  </a:lnTo>
                  <a:lnTo>
                    <a:pt x="0" y="292100"/>
                  </a:lnTo>
                  <a:lnTo>
                    <a:pt x="228600" y="292100"/>
                  </a:lnTo>
                  <a:lnTo>
                    <a:pt x="228600" y="101600"/>
                  </a:lnTo>
                  <a:lnTo>
                    <a:pt x="114300" y="101600"/>
                  </a:lnTo>
                  <a:lnTo>
                    <a:pt x="76200" y="0"/>
                  </a:lnTo>
                  <a:close/>
                </a:path>
                <a:path w="228600" h="596900">
                  <a:moveTo>
                    <a:pt x="177800" y="0"/>
                  </a:moveTo>
                  <a:lnTo>
                    <a:pt x="152400" y="0"/>
                  </a:lnTo>
                  <a:lnTo>
                    <a:pt x="114300" y="101600"/>
                  </a:lnTo>
                  <a:lnTo>
                    <a:pt x="228600" y="101600"/>
                  </a:lnTo>
                  <a:lnTo>
                    <a:pt x="228600" y="50800"/>
                  </a:lnTo>
                  <a:lnTo>
                    <a:pt x="224607" y="31027"/>
                  </a:lnTo>
                  <a:lnTo>
                    <a:pt x="213720" y="14879"/>
                  </a:lnTo>
                  <a:lnTo>
                    <a:pt x="197572" y="3992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003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B64E59-5632-4FFA-8043-E99A0FA4259D}"/>
              </a:ext>
            </a:extLst>
          </p:cNvPr>
          <p:cNvGrpSpPr/>
          <p:nvPr/>
        </p:nvGrpSpPr>
        <p:grpSpPr>
          <a:xfrm>
            <a:off x="10488818" y="4993596"/>
            <a:ext cx="1526513" cy="1197976"/>
            <a:chOff x="6694762" y="1358322"/>
            <a:chExt cx="2496590" cy="293204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3556199-D596-44AC-8C08-4908E4E0DCAC}"/>
                </a:ext>
              </a:extLst>
            </p:cNvPr>
            <p:cNvSpPr/>
            <p:nvPr/>
          </p:nvSpPr>
          <p:spPr>
            <a:xfrm>
              <a:off x="6817561" y="1592586"/>
              <a:ext cx="2373790" cy="2697779"/>
            </a:xfrm>
            <a:prstGeom prst="roundRect">
              <a:avLst>
                <a:gd name="adj" fmla="val 10000"/>
              </a:avLst>
            </a:prstGeom>
            <a:ln>
              <a:solidFill>
                <a:srgbClr val="005EB8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6A3E7373-C836-4834-82AA-68EA59D0C2F1}"/>
                </a:ext>
              </a:extLst>
            </p:cNvPr>
            <p:cNvSpPr txBox="1"/>
            <p:nvPr/>
          </p:nvSpPr>
          <p:spPr>
            <a:xfrm>
              <a:off x="6694761" y="1358322"/>
              <a:ext cx="2496590" cy="15832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0" lvl="1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</a:pPr>
              <a:r>
                <a:rPr lang="fi-FI" sz="1200">
                  <a:solidFill>
                    <a:schemeClr val="tx1"/>
                  </a:solidFill>
                </a:rPr>
                <a:t>Huom!</a:t>
              </a:r>
            </a:p>
            <a:p>
              <a:pPr marL="0" lvl="1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</a:pPr>
              <a:r>
                <a:rPr lang="fi-FI" sz="1200">
                  <a:solidFill>
                    <a:schemeClr val="tx1"/>
                  </a:solidFill>
                </a:rPr>
                <a:t>Kuva ei ole ST:n ohjeesta vaan puhujan kolleegan visualisoima</a:t>
              </a:r>
              <a:endParaRPr lang="fi-FI" sz="12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838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1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1" val="TRUE"/>
</p:tagLst>
</file>

<file path=ppt/theme/theme1.xml><?xml version="1.0" encoding="utf-8"?>
<a:theme xmlns:a="http://schemas.openxmlformats.org/drawingml/2006/main" name="Widescreen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Widescreen Standard Template.potx" id="{AEA085A9-231C-4C70-91AE-9A92E6069B5A}" vid="{BCF09AF2-D8FC-47FE-AD30-3B6B113775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DC72430FA6468C921A84C84B9D2D" ma:contentTypeVersion="13" ma:contentTypeDescription="Create a new document." ma:contentTypeScope="" ma:versionID="2b77997cbd80705dce59ffae153f0aab">
  <xsd:schema xmlns:xsd="http://www.w3.org/2001/XMLSchema" xmlns:xs="http://www.w3.org/2001/XMLSchema" xmlns:p="http://schemas.microsoft.com/office/2006/metadata/properties" xmlns:ns3="d3f9a7f3-7b5b-4bb6-a8a5-c513ac264f34" xmlns:ns4="26f250bc-63dc-4ae7-8269-228c26bf4909" targetNamespace="http://schemas.microsoft.com/office/2006/metadata/properties" ma:root="true" ma:fieldsID="22f686fe7d905a1cf7d685fc24d626b2" ns3:_="" ns4:_="">
    <xsd:import namespace="d3f9a7f3-7b5b-4bb6-a8a5-c513ac264f34"/>
    <xsd:import namespace="26f250bc-63dc-4ae7-8269-228c26bf490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9a7f3-7b5b-4bb6-a8a5-c513ac264f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50bc-63dc-4ae7-8269-228c26bf4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1C6BC5-B322-496C-8FD3-C5350EB6D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f9a7f3-7b5b-4bb6-a8a5-c513ac264f34"/>
    <ds:schemaRef ds:uri="26f250bc-63dc-4ae7-8269-228c26bf4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5F3EC7-8297-4637-A20D-67595E30127C}">
  <ds:schemaRefs>
    <ds:schemaRef ds:uri="http://schemas.microsoft.com/office/infopath/2007/PartnerControls"/>
    <ds:schemaRef ds:uri="http://www.w3.org/XML/1998/namespace"/>
    <ds:schemaRef ds:uri="d3f9a7f3-7b5b-4bb6-a8a5-c513ac264f34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6f250bc-63dc-4ae7-8269-228c26bf490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3CC79E-494E-468D-B84E-A92D3A43B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KPMG Widescreen Standard Template</Template>
  <TotalTime>377</TotalTime>
  <Words>742</Words>
  <Application>Microsoft Macintosh PowerPoint</Application>
  <PresentationFormat>Widescreen</PresentationFormat>
  <Paragraphs>142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KPMG Extralight</vt:lpstr>
      <vt:lpstr>Widescreen</vt:lpstr>
      <vt:lpstr>Tilintarkastajan näkökulma ESEF-raportointiin     </vt:lpstr>
      <vt:lpstr>Sisältö</vt:lpstr>
      <vt:lpstr>Tilintarkastuksen/ varmennuksen tausta</vt:lpstr>
      <vt:lpstr>Tilintarkastuksen/varmennuksen tausta</vt:lpstr>
      <vt:lpstr>Tilintarkastuksen/varmennuksen tausta</vt:lpstr>
      <vt:lpstr>Suomen Tilintarkastajat ry:n suositus listayhtiöiden  ESEF-tilinpäätösten varmentamisesta</vt:lpstr>
      <vt:lpstr>Suomen Tilintarkastajat ry:n suositus listayhtiöiden ESEF-tilinpäätösten varmentamisesta</vt:lpstr>
      <vt:lpstr>Suomen Tilintarkastajat ry:n suositus listayhtiöiden ESEF-tilinpäätösten varmentamisesta</vt:lpstr>
      <vt:lpstr>Tilinpäätöksen laadinta- ja varmennusprosessi käytännössä</vt:lpstr>
      <vt:lpstr>Varmennusprosessi tilintarkastajan silmin</vt:lpstr>
      <vt:lpstr>Suomen Tilintarkastajat ry:n suositus listayhtiöiden ESEF-tilinpäätösten varmentamisesta</vt:lpstr>
      <vt:lpstr>ESEF-raportointi - huomioitavaa</vt:lpstr>
      <vt:lpstr>Miten muissa maissa?</vt:lpstr>
      <vt:lpstr>Miten muissa maissa?</vt:lpstr>
      <vt:lpstr>PowerPoint Presentation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Widescreen presentation</dc:title>
  <dc:creator>Kuhanen, Mika</dc:creator>
  <cp:lastModifiedBy>Microsoft Office User</cp:lastModifiedBy>
  <cp:revision>29</cp:revision>
  <dcterms:created xsi:type="dcterms:W3CDTF">2020-05-07T05:51:46Z</dcterms:created>
  <dcterms:modified xsi:type="dcterms:W3CDTF">2020-09-24T06:34:37Z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0x010100DA67DC72430FA6468C921A84C84B9D2D</vt:lpwstr>
  </property>
</Properties>
</file>