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2" r:id="rId4"/>
    <p:sldId id="266" r:id="rId5"/>
    <p:sldId id="267" r:id="rId6"/>
    <p:sldId id="263" r:id="rId7"/>
    <p:sldId id="260" r:id="rId8"/>
    <p:sldId id="268" r:id="rId9"/>
    <p:sldId id="270" r:id="rId10"/>
    <p:sldId id="271" r:id="rId11"/>
    <p:sldId id="272" r:id="rId12"/>
    <p:sldId id="273" r:id="rId13"/>
    <p:sldId id="269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7104" autoAdjust="0"/>
  </p:normalViewPr>
  <p:slideViewPr>
    <p:cSldViewPr snapToGrid="0" showGuides="1">
      <p:cViewPr varScale="1">
        <p:scale>
          <a:sx n="66" d="100"/>
          <a:sy n="66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88E6-196E-47AD-8B80-B05E3AE912B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5A4-7482-4B0D-B4C1-E2A8D8B0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While XBRL is rather complicated data store, you can outsource the parsing process to existing Python packages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This doesn't completely take away the need to understand XBRL concepts: the parser needs to be configured to the target taxonomy.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The purpose of this notebook is to highlight the potential of machine-readable annual reports.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The ability to access, process, and analyze machine-readable annual reports brings scalability and with that, tremendous business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altobiz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aalto.fi/snapchat/" TargetMode="External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aaltobiz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s://www.facebook.com/aaltobiz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school/aalto-university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CEC4-0FFD-43D5-B3C2-4EA9C31E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0149E-E24D-47E4-948F-14701428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FAFD-8915-49DE-982B-D90BA689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B9495-EC67-4ADA-96CF-AFEA620C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3F91-E48B-49AC-9626-5AB5E2E5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2347-7F08-4B4B-A012-9BB5CB96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004DB-6503-46FA-800E-5E2183AB5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30EB-5ECE-405B-8D34-0464824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1422-D7BE-4395-8601-3576B245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81A6F-D1D8-4BF6-82C9-7A94A90C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96282-F944-457E-9DE9-2D0338C7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CC32-EDCE-4274-9666-C8A92283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78D-ED3D-4DE7-9004-C9552FEB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D6F4-F6AD-412A-B476-4D1A996F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9E2B-2308-444B-9379-20AF0DAE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4" y="3429000"/>
            <a:ext cx="10664796" cy="66851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3" y="5620518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3" y="6013077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954DB0-CD15-479C-AFFB-20914C5C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51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7506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D3A071-9CC9-48AC-9D2F-A9841C2B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0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7918"/>
            <a:ext cx="11323863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55289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8" y="35940"/>
            <a:ext cx="11329457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7052"/>
            <a:ext cx="5533496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797052"/>
            <a:ext cx="5438245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8" y="1811384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/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46401"/>
            <a:ext cx="540296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7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51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777E04-278C-4AC2-9485-062D30E2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4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4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874F57F-2B71-4CF6-BE75-301149EF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914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611085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8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25C9-5EA5-4863-9B95-1A4E3377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9900C-C93D-4008-83C3-A5091610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889C-DCAB-4249-9C19-AD613B30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D45E-A1DB-4AAA-8403-89219C97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AA9D-A039-4CA3-958D-C004A0FF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914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2753F42-F365-4A79-A0C2-40E4B7E0934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83118" y="1611085"/>
            <a:ext cx="11329457" cy="410730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3965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2671" y="36945"/>
            <a:ext cx="11319904" cy="1327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CBC861-03F0-400F-8E2A-50043195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CD30196-688A-4A13-B795-86CB97F9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indent="-107997" algn="l" defTabSz="685898" rtl="0" eaLnBrk="1" latinLnBrk="0" hangingPunct="1">
              <a:lnSpc>
                <a:spcPct val="100000"/>
              </a:lnSpc>
              <a:buFont typeface="Arial" charset="0"/>
              <a:buChar char="•"/>
              <a:defRPr sz="1867" b="1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051">
                <a:solidFill>
                  <a:schemeClr val="bg1"/>
                </a:solidFill>
              </a:defRPr>
            </a:lvl3pPr>
          </a:lstStyle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r>
              <a:rPr lang="en-GB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B029E0-B8CA-4313-A5E2-B76B123D4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6671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E1D5A5A-6EC4-429D-8903-8B585A051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775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1A079E9-1E77-49C6-B99C-B0FADB941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8671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8619C4-AF8E-430B-93EA-DE240ED3D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567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4F816EB-6077-445A-ADDC-F2D87F59F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6463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11ACF50A-566E-43FC-B378-B4C409FAA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5357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81E2B16-37A1-4E1B-A15A-2AFBF19EB9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5567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F8CF593-B534-407C-B2EA-E4AF9450B5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4463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103FBCE-6866-423B-BA54-BC3CF58C7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5974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686"/>
            <a:ext cx="11329457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826C66F-A30A-4BE4-AD4F-29552055F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39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9CB4F4C-3FAF-42D6-BE91-819C2FEE99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1397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B90AAE6-D6BE-4E09-B6A1-1E96D0822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56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B558988-9B86-4C2A-A931-24FCBAAD7B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5515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A4E339AC-681A-4687-AA6F-2564BD700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2575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44E812B-7DD4-42B0-9C0F-08BEFD367D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B25A543-3E2F-4CF3-838A-D956BD75A24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09397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FFA594E-57FA-4F87-8704-4C6E6F754CA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26456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9815074-342E-4889-88CD-1CA47A98D62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43515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9F41EE5-04F3-4E4E-A49A-4F451A21AAE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2120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noProof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4956487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24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9347860-25FE-4238-99AE-A80001A8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26B21FF2-24DA-4F2F-BA98-59921521DB43}"/>
              </a:ext>
            </a:extLst>
          </p:cNvPr>
          <p:cNvGrpSpPr/>
          <p:nvPr userDrawn="1"/>
        </p:nvGrpSpPr>
        <p:grpSpPr>
          <a:xfrm>
            <a:off x="4096087" y="3708581"/>
            <a:ext cx="3987139" cy="581413"/>
            <a:chOff x="3072065" y="2781436"/>
            <a:chExt cx="2990354" cy="436060"/>
          </a:xfrm>
        </p:grpSpPr>
        <p:pic>
          <p:nvPicPr>
            <p:cNvPr id="14" name="Picture 28">
              <a:hlinkClick r:id="rId4"/>
              <a:extLst>
                <a:ext uri="{FF2B5EF4-FFF2-40B4-BE49-F238E27FC236}">
                  <a16:creationId xmlns:a16="http://schemas.microsoft.com/office/drawing/2014/main" id="{3EF2E1DA-C88B-48C9-8176-65FE84409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065" y="2798396"/>
              <a:ext cx="419100" cy="419100"/>
            </a:xfrm>
            <a:prstGeom prst="rect">
              <a:avLst/>
            </a:prstGeom>
          </p:spPr>
        </p:pic>
        <p:pic>
          <p:nvPicPr>
            <p:cNvPr id="15" name="Picture 29">
              <a:hlinkClick r:id="rId6"/>
              <a:extLst>
                <a:ext uri="{FF2B5EF4-FFF2-40B4-BE49-F238E27FC236}">
                  <a16:creationId xmlns:a16="http://schemas.microsoft.com/office/drawing/2014/main" id="{E7E65751-08BE-4F57-B486-459DDCFB1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316" y="2798396"/>
              <a:ext cx="419100" cy="419100"/>
            </a:xfrm>
            <a:prstGeom prst="rect">
              <a:avLst/>
            </a:prstGeom>
          </p:spPr>
        </p:pic>
        <p:pic>
          <p:nvPicPr>
            <p:cNvPr id="17" name="Picture 30">
              <a:hlinkClick r:id="rId8"/>
              <a:extLst>
                <a:ext uri="{FF2B5EF4-FFF2-40B4-BE49-F238E27FC236}">
                  <a16:creationId xmlns:a16="http://schemas.microsoft.com/office/drawing/2014/main" id="{DEFF7CDA-D281-4C4B-82A2-B7F1F2E8C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567" y="2798396"/>
              <a:ext cx="419100" cy="419100"/>
            </a:xfrm>
            <a:prstGeom prst="rect">
              <a:avLst/>
            </a:prstGeom>
          </p:spPr>
        </p:pic>
        <p:pic>
          <p:nvPicPr>
            <p:cNvPr id="18" name="Picture 31">
              <a:hlinkClick r:id="rId10"/>
              <a:extLst>
                <a:ext uri="{FF2B5EF4-FFF2-40B4-BE49-F238E27FC236}">
                  <a16:creationId xmlns:a16="http://schemas.microsoft.com/office/drawing/2014/main" id="{8387CA75-37F7-482D-8285-BA9153DF6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818" y="2798396"/>
              <a:ext cx="419100" cy="419100"/>
            </a:xfrm>
            <a:prstGeom prst="rect">
              <a:avLst/>
            </a:prstGeom>
          </p:spPr>
        </p:pic>
        <p:pic>
          <p:nvPicPr>
            <p:cNvPr id="19" name="Picture 32">
              <a:hlinkClick r:id="rId12"/>
              <a:extLst>
                <a:ext uri="{FF2B5EF4-FFF2-40B4-BE49-F238E27FC236}">
                  <a16:creationId xmlns:a16="http://schemas.microsoft.com/office/drawing/2014/main" id="{C6AC5F31-1817-4EBD-8227-BB4F487C1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9069" y="2781436"/>
              <a:ext cx="419100" cy="419100"/>
            </a:xfrm>
            <a:prstGeom prst="rect">
              <a:avLst/>
            </a:prstGeom>
          </p:spPr>
        </p:pic>
        <p:pic>
          <p:nvPicPr>
            <p:cNvPr id="20" name="Picture 33">
              <a:hlinkClick r:id="rId14"/>
              <a:extLst>
                <a:ext uri="{FF2B5EF4-FFF2-40B4-BE49-F238E27FC236}">
                  <a16:creationId xmlns:a16="http://schemas.microsoft.com/office/drawing/2014/main" id="{45B5CEB8-F90A-4354-8655-6832A00E3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319" y="2781436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9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C7FB-9405-4E5F-8F7C-670BB59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B846-2156-46F7-AEDC-16205EEF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475B-3954-455D-8D02-5720427F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8474-F954-486E-A6C7-9C48C95D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1607-D7AC-4E97-AEAC-D0F6CAE6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A0E8-7B8B-4548-A5D6-18575951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3683-9E11-4988-9697-6A112D3CE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74EC6-8F73-4F86-BDCD-C941870A3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0429E-C722-4BC3-91C5-E4825B55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0F30C-D4FC-4A75-B68D-6FB5D9C8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C5518-D390-4FD9-8B63-491AC775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9E30-E188-49E5-9777-FB8D7F49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5082-9435-40B2-8A8A-E25F3B04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7C9C4-8617-4628-B2DF-F51E0E4E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E5AD0-ABDF-487F-9AB0-11199A46F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B3EB8-4EB7-43F0-9DAF-5F9A1E32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7F9B3-3FD5-4C32-91B0-E050BED7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C9DC8-4B68-40F6-986A-17E85795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0F1BE-6BA1-46FB-BA04-D27942B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09A5-7178-4371-9B8A-F68480D2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962AE-EC48-4F22-9F93-2CBA387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6624-83BB-485C-87AB-442D0C33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46E11-54C5-481E-8DE5-A788F219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4DFF6-0767-4EF7-96BB-EDF0878D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7EA63-0A56-4B3A-AB37-9978F91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412CF-36B8-4D4B-8584-0BB394B4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23A-B0B9-4602-B411-07C14543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5731-CBB3-44C4-A302-0F9B5C846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C976B-FBBB-4CFC-A0E8-9ADB81FA6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49698-C20E-4963-BCAD-2DCECE7F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587A3-8ABB-4A76-932F-BA52C2D7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6D8D-C8F6-42B1-8C0D-8B12792B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8C8F-00BA-4EDE-B3C4-1E39F9B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690F8-6315-4B8D-86CD-CAA38E1D6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E7BC2-9F36-4AF8-9436-32A46F19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AB7-B237-471C-A8F6-FD99DE42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F10F0-9F3F-45E1-84E4-FF1AB0B3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69DB4-9402-4FD5-B4BC-34EA0119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963F9-A5D7-4D25-BAAA-6732A700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B8DFB-2178-40AF-BAA7-309A79553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F379F-B7DC-4C13-917A-2BE99683A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7C88-1DAB-4F19-AC5F-96494989968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891B-4852-4D5A-A2CC-AD8B352B7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8C74-1BD7-437A-B3B1-800846493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579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as.peppi.uwasa.fi/fi/opintojakso/LASK3072/3564" TargetMode="External"/><Relationship Id="rId3" Type="http://schemas.openxmlformats.org/officeDocument/2006/relationships/hyperlink" Target="https://bdaa.blob.core.windows.net/$web/BDAA_syllabus.pdf" TargetMode="External"/><Relationship Id="rId7" Type="http://schemas.openxmlformats.org/officeDocument/2006/relationships/hyperlink" Target="https://opas.peppi.uwasa.fi/fi/opintojakso/LASK2056/3168" TargetMode="External"/><Relationship Id="rId2" Type="http://schemas.openxmlformats.org/officeDocument/2006/relationships/hyperlink" Target="https://mycourses.aalto.fi/course/info.php?id=277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nken.fi/en/course-item/21039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hanken.fi/en/course-item/17029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hanken.fi/en/course-item/21029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6.sv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vr.virk.dk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stribution.virk.dk/offentliggoerelser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7AE58-FEC6-4D58-B12C-08D931D6A9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5733" y="2671859"/>
            <a:ext cx="10598075" cy="884352"/>
          </a:xfrm>
        </p:spPr>
        <p:txBody>
          <a:bodyPr/>
          <a:lstStyle/>
          <a:p>
            <a:pPr algn="ctr"/>
            <a:r>
              <a:rPr lang="fi-FI" sz="4800" dirty="0"/>
              <a:t>Avoin XBRL-data liiketoiminnallisen päätöksenteon mahdollistajana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C9BA3-F649-4FB6-972F-C7D4C8D6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734" y="3916679"/>
            <a:ext cx="10664796" cy="668517"/>
          </a:xfrm>
        </p:spPr>
        <p:txBody>
          <a:bodyPr/>
          <a:lstStyle/>
          <a:p>
            <a:pPr algn="ctr"/>
            <a:r>
              <a:rPr lang="fi-FI" dirty="0"/>
              <a:t>Case: </a:t>
            </a:r>
            <a:r>
              <a:rPr lang="fi-FI" dirty="0" err="1"/>
              <a:t>Big</a:t>
            </a:r>
            <a:r>
              <a:rPr lang="fi-FI" dirty="0"/>
              <a:t> Data Analysis in Accounting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6365A-1DE4-45FF-A5FD-F69CBA82C3D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995686" y="5620518"/>
            <a:ext cx="4244845" cy="392559"/>
          </a:xfrm>
        </p:spPr>
        <p:txBody>
          <a:bodyPr/>
          <a:lstStyle/>
          <a:p>
            <a:r>
              <a:rPr lang="en-US" dirty="0" err="1"/>
              <a:t>Apulaisprofessori</a:t>
            </a:r>
            <a:r>
              <a:rPr lang="en-US" dirty="0"/>
              <a:t> Jukka Sihvonen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2FADA-DE81-4B5A-A58E-2EF0F5BA57C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995686" y="6013077"/>
            <a:ext cx="4244844" cy="392559"/>
          </a:xfrm>
        </p:spPr>
        <p:txBody>
          <a:bodyPr/>
          <a:lstStyle/>
          <a:p>
            <a:r>
              <a:rPr lang="en-US" dirty="0"/>
              <a:t>Aalto-yliopiston </a:t>
            </a:r>
            <a:r>
              <a:rPr lang="en-US" dirty="0" err="1"/>
              <a:t>kauppakorkeakoulu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Tavoitteet</a:t>
            </a:r>
            <a:r>
              <a:rPr lang="en-US" b="1" dirty="0"/>
              <a:t> III: </a:t>
            </a:r>
            <a:r>
              <a:rPr lang="en-US" b="1" dirty="0" err="1"/>
              <a:t>Tiedon</a:t>
            </a:r>
            <a:r>
              <a:rPr lang="en-US" b="1" dirty="0"/>
              <a:t> </a:t>
            </a:r>
            <a:r>
              <a:rPr lang="en-US" b="1" dirty="0" err="1"/>
              <a:t>raportointi</a:t>
            </a:r>
            <a:r>
              <a:rPr lang="en-US" b="1" dirty="0"/>
              <a:t> </a:t>
            </a:r>
            <a:r>
              <a:rPr lang="en-US" b="1" dirty="0" err="1"/>
              <a:t>Pythonilla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C3A9A-77CE-4F7B-8147-B1746532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9" y="1819339"/>
            <a:ext cx="3529781" cy="321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753CE6-F54C-4F07-B153-092A9FC204DE}"/>
              </a:ext>
            </a:extLst>
          </p:cNvPr>
          <p:cNvSpPr txBox="1"/>
          <p:nvPr/>
        </p:nvSpPr>
        <p:spPr>
          <a:xfrm>
            <a:off x="7187380" y="3572130"/>
            <a:ext cx="352978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Tuloksien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tulkitseminen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>
                <a:solidFill>
                  <a:srgbClr val="7030A0"/>
                </a:solidFill>
              </a:rPr>
              <a:t>Onko </a:t>
            </a:r>
            <a:r>
              <a:rPr lang="en-US" i="1" dirty="0" err="1">
                <a:solidFill>
                  <a:srgbClr val="7030A0"/>
                </a:solidFill>
              </a:rPr>
              <a:t>yrityksen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johto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onnistunut</a:t>
            </a:r>
            <a:r>
              <a:rPr lang="en-US" i="1" dirty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Toimiala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i="1" dirty="0" err="1">
                <a:solidFill>
                  <a:srgbClr val="7030A0"/>
                </a:solidFill>
              </a:rPr>
              <a:t>mitä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tapahtui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kannattuvuudelle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vuonna</a:t>
            </a:r>
            <a:r>
              <a:rPr lang="en-US" i="1" dirty="0">
                <a:solidFill>
                  <a:srgbClr val="7030A0"/>
                </a:solidFill>
              </a:rPr>
              <a:t> 2018?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Kilpailutilanne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i="1" dirty="0" err="1">
                <a:solidFill>
                  <a:srgbClr val="7030A0"/>
                </a:solidFill>
              </a:rPr>
              <a:t>kuinka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verrokkijoukko</a:t>
            </a:r>
            <a:r>
              <a:rPr lang="en-US" i="1" dirty="0">
                <a:solidFill>
                  <a:srgbClr val="7030A0"/>
                </a:solidFill>
              </a:rPr>
              <a:t> on </a:t>
            </a:r>
            <a:r>
              <a:rPr lang="en-US" i="1" dirty="0" err="1">
                <a:solidFill>
                  <a:srgbClr val="7030A0"/>
                </a:solidFill>
              </a:rPr>
              <a:t>muuttunut</a:t>
            </a:r>
            <a:r>
              <a:rPr lang="en-US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3A00B-F7BB-43E8-B184-30AECDE91699}"/>
              </a:ext>
            </a:extLst>
          </p:cNvPr>
          <p:cNvSpPr txBox="1"/>
          <p:nvPr/>
        </p:nvSpPr>
        <p:spPr>
          <a:xfrm>
            <a:off x="7187380" y="2102207"/>
            <a:ext cx="3529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Tiedon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visualisointi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Kuvaileva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statistiikka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Graafit</a:t>
            </a:r>
            <a:r>
              <a:rPr lang="en-US" i="1" dirty="0">
                <a:solidFill>
                  <a:srgbClr val="7030A0"/>
                </a:solidFill>
              </a:rPr>
              <a:t> ja </a:t>
            </a:r>
            <a:r>
              <a:rPr lang="en-US" i="1" dirty="0" err="1">
                <a:solidFill>
                  <a:srgbClr val="7030A0"/>
                </a:solidFill>
              </a:rPr>
              <a:t>luottamusvälit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60CF7-78AF-40D8-A858-C547E189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23" y="5167312"/>
            <a:ext cx="4620270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345C-2A11-4A77-A1B4-05376C23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II: </a:t>
            </a:r>
            <a:r>
              <a:rPr lang="en-US" b="1" dirty="0" err="1"/>
              <a:t>Tekstianalyysi</a:t>
            </a:r>
            <a:r>
              <a:rPr lang="en-US" b="1" dirty="0"/>
              <a:t> </a:t>
            </a:r>
            <a:r>
              <a:rPr lang="en-US" b="1" dirty="0" err="1"/>
              <a:t>johdon</a:t>
            </a:r>
            <a:r>
              <a:rPr lang="en-US" b="1" dirty="0"/>
              <a:t> </a:t>
            </a:r>
            <a:r>
              <a:rPr lang="en-US" b="1" dirty="0" err="1"/>
              <a:t>katsauksista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1EC38-2716-46CD-89A6-0787119C5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227"/>
          <a:stretch/>
        </p:blipFill>
        <p:spPr>
          <a:xfrm>
            <a:off x="919613" y="1830688"/>
            <a:ext cx="5658168" cy="41249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BF6CA1-3743-4C69-A113-9CA8980FF5CF}"/>
              </a:ext>
            </a:extLst>
          </p:cNvPr>
          <p:cNvSpPr/>
          <p:nvPr/>
        </p:nvSpPr>
        <p:spPr>
          <a:xfrm>
            <a:off x="3805084" y="3736258"/>
            <a:ext cx="1268361" cy="2074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AA821F3-DAAB-4D90-9600-6E253BE8BA03}"/>
              </a:ext>
            </a:extLst>
          </p:cNvPr>
          <p:cNvSpPr/>
          <p:nvPr/>
        </p:nvSpPr>
        <p:spPr>
          <a:xfrm rot="10800000">
            <a:off x="6626943" y="4154128"/>
            <a:ext cx="353962" cy="142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AC10AD-9CE1-4248-BCCF-A42B4BD673BD}"/>
              </a:ext>
            </a:extLst>
          </p:cNvPr>
          <p:cNvSpPr/>
          <p:nvPr/>
        </p:nvSpPr>
        <p:spPr>
          <a:xfrm rot="10800000">
            <a:off x="6646607" y="5073445"/>
            <a:ext cx="353962" cy="142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C338E-611E-4F58-B8F2-55114E16A9D8}"/>
              </a:ext>
            </a:extLst>
          </p:cNvPr>
          <p:cNvSpPr txBox="1"/>
          <p:nvPr/>
        </p:nvSpPr>
        <p:spPr>
          <a:xfrm>
            <a:off x="7742606" y="1928080"/>
            <a:ext cx="35297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Yksinkertainen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tekstinlouhinta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Avainsanahaut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Sentimenttianalyysi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Luettavuus</a:t>
            </a:r>
            <a:r>
              <a:rPr lang="en-US" i="1" dirty="0">
                <a:solidFill>
                  <a:srgbClr val="7030A0"/>
                </a:solidFill>
              </a:rPr>
              <a:t> ja </a:t>
            </a:r>
            <a:r>
              <a:rPr lang="en-US" i="1" dirty="0" err="1">
                <a:solidFill>
                  <a:srgbClr val="7030A0"/>
                </a:solidFill>
              </a:rPr>
              <a:t>informatiivisuus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8A203-A251-4D46-AA62-7D3E390EBE72}"/>
              </a:ext>
            </a:extLst>
          </p:cNvPr>
          <p:cNvSpPr txBox="1"/>
          <p:nvPr/>
        </p:nvSpPr>
        <p:spPr>
          <a:xfrm>
            <a:off x="7742606" y="3893138"/>
            <a:ext cx="39353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Tuloksien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tulkitseminen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Toimialatason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odotukset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keskimäärin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Tyytymättömyyden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syyt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Poikkeavat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tilintarkastuskertomukset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punaiset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liput</a:t>
            </a:r>
            <a:r>
              <a:rPr lang="en-US" i="1" dirty="0">
                <a:solidFill>
                  <a:srgbClr val="7030A0"/>
                </a:solidFill>
              </a:rPr>
              <a:t> (</a:t>
            </a:r>
            <a:r>
              <a:rPr lang="en-US" i="1" dirty="0" err="1">
                <a:solidFill>
                  <a:srgbClr val="7030A0"/>
                </a:solidFill>
              </a:rPr>
              <a:t>esim</a:t>
            </a:r>
            <a:r>
              <a:rPr lang="en-US" i="1" dirty="0">
                <a:solidFill>
                  <a:srgbClr val="7030A0"/>
                </a:solidFill>
              </a:rPr>
              <a:t>. “fraudulent”)</a:t>
            </a:r>
          </a:p>
        </p:txBody>
      </p:sp>
    </p:spTree>
    <p:extLst>
      <p:ext uri="{BB962C8B-B14F-4D97-AF65-F5344CB8AC3E}">
        <p14:creationId xmlns:p14="http://schemas.microsoft.com/office/powerpoint/2010/main" val="135126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C667-6A54-4B73-8EC7-F9257469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Yhteenveto</a:t>
            </a:r>
            <a:r>
              <a:rPr lang="en-US" b="1" dirty="0"/>
              <a:t> ja </a:t>
            </a:r>
            <a:r>
              <a:rPr lang="en-US" b="1" dirty="0" err="1"/>
              <a:t>huomioita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4E85-1157-4D50-AF48-BFF8ECE51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 err="1"/>
              <a:t>Kauppakorkeakoulusta</a:t>
            </a:r>
            <a:r>
              <a:rPr lang="en-US" dirty="0"/>
              <a:t> </a:t>
            </a:r>
            <a:r>
              <a:rPr lang="en-US" dirty="0" err="1"/>
              <a:t>hyvät</a:t>
            </a:r>
            <a:r>
              <a:rPr lang="en-US" dirty="0"/>
              <a:t> </a:t>
            </a:r>
            <a:r>
              <a:rPr lang="en-US" dirty="0" err="1"/>
              <a:t>valmiudet</a:t>
            </a:r>
            <a:r>
              <a:rPr lang="en-US" dirty="0"/>
              <a:t> </a:t>
            </a:r>
            <a:r>
              <a:rPr lang="en-US" dirty="0" err="1"/>
              <a:t>XBRL:ään</a:t>
            </a:r>
            <a:r>
              <a:rPr lang="en-US" dirty="0"/>
              <a:t> ja </a:t>
            </a:r>
            <a:r>
              <a:rPr lang="en-US" dirty="0" err="1"/>
              <a:t>analytiikkaan</a:t>
            </a:r>
            <a:endParaRPr lang="en-US" dirty="0"/>
          </a:p>
          <a:p>
            <a:r>
              <a:rPr lang="en-US" dirty="0" err="1"/>
              <a:t>Avoimeen</a:t>
            </a:r>
            <a:r>
              <a:rPr lang="en-US" dirty="0"/>
              <a:t> </a:t>
            </a:r>
            <a:r>
              <a:rPr lang="en-US" dirty="0" err="1"/>
              <a:t>dataan</a:t>
            </a:r>
            <a:r>
              <a:rPr lang="en-US" dirty="0"/>
              <a:t> ja </a:t>
            </a:r>
            <a:r>
              <a:rPr lang="en-US" dirty="0" err="1"/>
              <a:t>lähdekoodiin</a:t>
            </a:r>
            <a:r>
              <a:rPr lang="en-US" dirty="0"/>
              <a:t> </a:t>
            </a:r>
            <a:r>
              <a:rPr lang="en-US" dirty="0" err="1"/>
              <a:t>perustuvat</a:t>
            </a:r>
            <a:r>
              <a:rPr lang="en-US" dirty="0"/>
              <a:t> </a:t>
            </a:r>
            <a:r>
              <a:rPr lang="en-US" dirty="0" err="1"/>
              <a:t>ratkaisut</a:t>
            </a:r>
            <a:r>
              <a:rPr lang="en-US" dirty="0"/>
              <a:t> </a:t>
            </a: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en-US" dirty="0" err="1"/>
              <a:t>ytimessä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Tanskan</a:t>
            </a:r>
            <a:r>
              <a:rPr lang="en-US" dirty="0"/>
              <a:t> CVR </a:t>
            </a:r>
            <a:r>
              <a:rPr lang="en-US" dirty="0" err="1"/>
              <a:t>tarjoaa</a:t>
            </a:r>
            <a:r>
              <a:rPr lang="en-US" dirty="0"/>
              <a:t> </a:t>
            </a:r>
            <a:r>
              <a:rPr lang="en-US" dirty="0" err="1"/>
              <a:t>ikkunan</a:t>
            </a:r>
            <a:r>
              <a:rPr lang="en-US" dirty="0"/>
              <a:t> </a:t>
            </a:r>
            <a:r>
              <a:rPr lang="en-US" dirty="0" err="1"/>
              <a:t>yritysanalytiikan</a:t>
            </a:r>
            <a:r>
              <a:rPr lang="en-US" dirty="0"/>
              <a:t> </a:t>
            </a:r>
            <a:r>
              <a:rPr lang="en-US" dirty="0" err="1"/>
              <a:t>potentiaaliin</a:t>
            </a:r>
            <a:r>
              <a:rPr lang="en-US" dirty="0"/>
              <a:t> </a:t>
            </a:r>
            <a:r>
              <a:rPr lang="en-US" dirty="0" err="1"/>
              <a:t>erit</a:t>
            </a:r>
            <a:r>
              <a:rPr lang="en-US" dirty="0"/>
              <a:t>. pk-</a:t>
            </a:r>
            <a:r>
              <a:rPr lang="en-US" dirty="0" err="1"/>
              <a:t>tasolla</a:t>
            </a:r>
            <a:endParaRPr lang="en-US" dirty="0"/>
          </a:p>
          <a:p>
            <a:r>
              <a:rPr lang="en-US" dirty="0"/>
              <a:t>Hyvin </a:t>
            </a:r>
            <a:r>
              <a:rPr lang="en-US" dirty="0" err="1"/>
              <a:t>dokumentoitu</a:t>
            </a:r>
            <a:r>
              <a:rPr lang="en-US" dirty="0"/>
              <a:t> ja </a:t>
            </a:r>
            <a:r>
              <a:rPr lang="en-US" dirty="0" err="1"/>
              <a:t>skaalautuva</a:t>
            </a:r>
            <a:r>
              <a:rPr lang="en-US" dirty="0"/>
              <a:t> API-</a:t>
            </a:r>
            <a:r>
              <a:rPr lang="en-US" dirty="0" err="1"/>
              <a:t>rajapinta</a:t>
            </a:r>
            <a:r>
              <a:rPr lang="en-US" dirty="0"/>
              <a:t> </a:t>
            </a:r>
            <a:r>
              <a:rPr lang="en-US" dirty="0" err="1"/>
              <a:t>oleellinen</a:t>
            </a:r>
            <a:endParaRPr lang="en-US" dirty="0"/>
          </a:p>
          <a:p>
            <a:r>
              <a:rPr lang="en-US" dirty="0"/>
              <a:t>XBRL-</a:t>
            </a:r>
            <a:r>
              <a:rPr lang="en-US" dirty="0" err="1"/>
              <a:t>kirjastot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vahvasti</a:t>
            </a:r>
            <a:r>
              <a:rPr lang="en-US" dirty="0"/>
              <a:t> </a:t>
            </a:r>
            <a:r>
              <a:rPr lang="en-US" dirty="0" err="1"/>
              <a:t>lokalisoituja</a:t>
            </a:r>
            <a:r>
              <a:rPr lang="en-US" dirty="0"/>
              <a:t>; </a:t>
            </a:r>
            <a:r>
              <a:rPr lang="en-US" dirty="0" err="1"/>
              <a:t>koodasin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viikossa</a:t>
            </a:r>
            <a:endParaRPr lang="en-US" dirty="0"/>
          </a:p>
          <a:p>
            <a:r>
              <a:rPr lang="en-US" dirty="0" err="1"/>
              <a:t>Tekstiaineistot</a:t>
            </a:r>
            <a:r>
              <a:rPr lang="en-US" dirty="0"/>
              <a:t> (</a:t>
            </a:r>
            <a:r>
              <a:rPr lang="en-US" dirty="0" err="1"/>
              <a:t>johdon</a:t>
            </a:r>
            <a:r>
              <a:rPr lang="en-US" dirty="0"/>
              <a:t> </a:t>
            </a:r>
            <a:r>
              <a:rPr lang="en-US" dirty="0" err="1"/>
              <a:t>näkemykset</a:t>
            </a:r>
            <a:r>
              <a:rPr lang="en-US" dirty="0"/>
              <a:t>, </a:t>
            </a:r>
            <a:r>
              <a:rPr lang="en-US" dirty="0" err="1"/>
              <a:t>tt-kertomus</a:t>
            </a:r>
            <a:r>
              <a:rPr lang="en-US" dirty="0"/>
              <a:t>) </a:t>
            </a:r>
            <a:r>
              <a:rPr lang="en-US" dirty="0" err="1"/>
              <a:t>erityisen</a:t>
            </a:r>
            <a:r>
              <a:rPr lang="en-US" dirty="0"/>
              <a:t> </a:t>
            </a:r>
            <a:r>
              <a:rPr lang="en-US" dirty="0" err="1"/>
              <a:t>lupaaviä</a:t>
            </a:r>
            <a:r>
              <a:rPr lang="en-US" dirty="0"/>
              <a:t> </a:t>
            </a:r>
            <a:r>
              <a:rPr lang="en-US" dirty="0" err="1"/>
              <a:t>lähteitä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E9AF47-E34C-4E97-9935-6EBCAB88C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5"/>
          <a:stretch/>
        </p:blipFill>
        <p:spPr>
          <a:xfrm>
            <a:off x="929640" y="481780"/>
            <a:ext cx="10332720" cy="63762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90B27A-2BEE-451E-90E0-3812AF00A17D}"/>
              </a:ext>
            </a:extLst>
          </p:cNvPr>
          <p:cNvSpPr/>
          <p:nvPr/>
        </p:nvSpPr>
        <p:spPr>
          <a:xfrm>
            <a:off x="904568" y="1327354"/>
            <a:ext cx="10373032" cy="55306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58C88-01D8-42DF-B67D-BA9CDA02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8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Kiitos!</a:t>
            </a:r>
            <a:br>
              <a:rPr lang="en-US" sz="6000" b="1" dirty="0"/>
            </a:br>
            <a:r>
              <a:rPr lang="en-US" sz="6000" b="1" dirty="0" err="1"/>
              <a:t>Kysymyksiä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0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7A36-FC6A-460D-9D3B-E4A8ACD7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Data ja </a:t>
            </a:r>
            <a:r>
              <a:rPr lang="en-US" b="1" dirty="0" err="1"/>
              <a:t>analytiikka</a:t>
            </a:r>
            <a:r>
              <a:rPr lang="en-US" b="1" dirty="0"/>
              <a:t> </a:t>
            </a:r>
            <a:r>
              <a:rPr lang="en-US" b="1" dirty="0" err="1"/>
              <a:t>kauppakorkeakouluissa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7C3ACC-F359-4E13-A877-C23068911AEB}"/>
              </a:ext>
            </a:extLst>
          </p:cNvPr>
          <p:cNvSpPr txBox="1">
            <a:spLocks/>
          </p:cNvSpPr>
          <p:nvPr/>
        </p:nvSpPr>
        <p:spPr>
          <a:xfrm>
            <a:off x="3719736" y="2394343"/>
            <a:ext cx="8002557" cy="338402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Analytics for Accounting and Audit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 Analysis in Accounting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syllabus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Accounting in the Digital Age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Quantum I &amp; II: Data-Driven Decision Making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Intelligence and Data Analytics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 Analytics and Machine Learning in Accounting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 descr="university_logo">
            <a:extLst>
              <a:ext uri="{FF2B5EF4-FFF2-40B4-BE49-F238E27FC236}">
                <a16:creationId xmlns:a16="http://schemas.microsoft.com/office/drawing/2014/main" id="{45F90FE4-B163-4C2E-98F8-F73B92BD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6" y="5397417"/>
            <a:ext cx="1905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nken School of Economics | hanken">
            <a:extLst>
              <a:ext uri="{FF2B5EF4-FFF2-40B4-BE49-F238E27FC236}">
                <a16:creationId xmlns:a16="http://schemas.microsoft.com/office/drawing/2014/main" id="{902ECEB0-323D-466C-8ED2-9BEBDD81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6" y="4078559"/>
            <a:ext cx="1872000" cy="3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9F6DA709-A55F-4034-A11A-829B5913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6" y="2651923"/>
            <a:ext cx="2033337" cy="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0A858D-1B5C-4723-8361-73D1CB26FC79}"/>
              </a:ext>
            </a:extLst>
          </p:cNvPr>
          <p:cNvSpPr/>
          <p:nvPr/>
        </p:nvSpPr>
        <p:spPr>
          <a:xfrm>
            <a:off x="983432" y="5155218"/>
            <a:ext cx="10225136" cy="1021332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6C7A9E-3B46-4165-AC64-4461D0DFD2C1}"/>
              </a:ext>
            </a:extLst>
          </p:cNvPr>
          <p:cNvSpPr/>
          <p:nvPr/>
        </p:nvSpPr>
        <p:spPr>
          <a:xfrm>
            <a:off x="983432" y="3688517"/>
            <a:ext cx="10225136" cy="1073441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C8993F-3543-4700-A82E-97BA224AD768}"/>
              </a:ext>
            </a:extLst>
          </p:cNvPr>
          <p:cNvSpPr/>
          <p:nvPr/>
        </p:nvSpPr>
        <p:spPr>
          <a:xfrm>
            <a:off x="983432" y="2255156"/>
            <a:ext cx="10225136" cy="1037158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D233-685E-4469-A66D-12864923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Aalto BIZ: Big Data Analysis in Accounting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EDB95E-8D8E-41AE-9528-51DA888D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3" y="3172541"/>
            <a:ext cx="10303133" cy="30299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CB8A92-7B29-4DB3-8D71-0EA42C2A2CEB}"/>
              </a:ext>
            </a:extLst>
          </p:cNvPr>
          <p:cNvSpPr txBox="1"/>
          <p:nvPr/>
        </p:nvSpPr>
        <p:spPr>
          <a:xfrm>
            <a:off x="9291483" y="2313858"/>
            <a:ext cx="21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Dataformaattien</a:t>
            </a:r>
            <a:r>
              <a:rPr lang="en-US" b="1" dirty="0"/>
              <a:t> </a:t>
            </a:r>
            <a:r>
              <a:rPr lang="en-US" b="1" dirty="0" err="1"/>
              <a:t>käsittely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02E429-C20C-4102-90A7-CE891D4E2737}"/>
              </a:ext>
            </a:extLst>
          </p:cNvPr>
          <p:cNvSpPr txBox="1"/>
          <p:nvPr/>
        </p:nvSpPr>
        <p:spPr>
          <a:xfrm>
            <a:off x="5451986" y="2313857"/>
            <a:ext cx="21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Python-</a:t>
            </a:r>
            <a:r>
              <a:rPr lang="en-US" b="1" dirty="0" err="1"/>
              <a:t>ohjelmointi</a:t>
            </a:r>
            <a:r>
              <a:rPr lang="en-US" b="1" dirty="0"/>
              <a:t> ja data-</a:t>
            </a:r>
            <a:r>
              <a:rPr lang="en-US" b="1" dirty="0" err="1"/>
              <a:t>analytiikka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3CF26-7CCE-43A3-8830-8FE42B5EEEF6}"/>
              </a:ext>
            </a:extLst>
          </p:cNvPr>
          <p:cNvSpPr txBox="1"/>
          <p:nvPr/>
        </p:nvSpPr>
        <p:spPr>
          <a:xfrm>
            <a:off x="1769806" y="2334200"/>
            <a:ext cx="230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Ohjelmointirajapinnat</a:t>
            </a:r>
            <a:r>
              <a:rPr lang="en-US" b="1" dirty="0"/>
              <a:t> ja </a:t>
            </a:r>
            <a:r>
              <a:rPr lang="en-US" b="1" dirty="0" err="1"/>
              <a:t>integraatiot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97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5766-6045-47C5-91B1-6B17867C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XBRL-data </a:t>
            </a:r>
            <a:r>
              <a:rPr lang="en-US" b="1" dirty="0" err="1"/>
              <a:t>liiketoiminta-analytiikan</a:t>
            </a:r>
            <a:r>
              <a:rPr lang="en-US" b="1" dirty="0"/>
              <a:t> </a:t>
            </a:r>
            <a:r>
              <a:rPr lang="en-US" b="1" dirty="0" err="1"/>
              <a:t>tukena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5AC28-692E-46B2-874E-5B908310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"/>
          <a:stretch/>
        </p:blipFill>
        <p:spPr>
          <a:xfrm>
            <a:off x="307258" y="2375685"/>
            <a:ext cx="5535940" cy="983628"/>
          </a:xfrm>
          <a:prstGeom prst="rect">
            <a:avLst/>
          </a:prstGeom>
        </p:spPr>
      </p:pic>
      <p:pic>
        <p:nvPicPr>
          <p:cNvPr id="8" name="Graphic 7" descr="Factory outline">
            <a:extLst>
              <a:ext uri="{FF2B5EF4-FFF2-40B4-BE49-F238E27FC236}">
                <a16:creationId xmlns:a16="http://schemas.microsoft.com/office/drawing/2014/main" id="{971439A3-296C-4DDB-95E8-6A02EB82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6531" y="2282681"/>
            <a:ext cx="1076632" cy="1076632"/>
          </a:xfrm>
          <a:prstGeom prst="rect">
            <a:avLst/>
          </a:prstGeom>
        </p:spPr>
      </p:pic>
      <p:pic>
        <p:nvPicPr>
          <p:cNvPr id="9" name="Graphic 8" descr="Factory outline">
            <a:extLst>
              <a:ext uri="{FF2B5EF4-FFF2-40B4-BE49-F238E27FC236}">
                <a16:creationId xmlns:a16="http://schemas.microsoft.com/office/drawing/2014/main" id="{2C1ABADF-D397-4D96-ACF3-738CFD6F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098" y="2282681"/>
            <a:ext cx="1076632" cy="1076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58E4E-F7CA-46EE-AD6C-140163411C07}"/>
              </a:ext>
            </a:extLst>
          </p:cNvPr>
          <p:cNvSpPr txBox="1"/>
          <p:nvPr/>
        </p:nvSpPr>
        <p:spPr>
          <a:xfrm>
            <a:off x="850679" y="1752193"/>
            <a:ext cx="44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Koneluettava</a:t>
            </a:r>
            <a:r>
              <a:rPr lang="en-US" sz="2400" b="1" dirty="0"/>
              <a:t> </a:t>
            </a:r>
            <a:r>
              <a:rPr lang="en-US" sz="2400" b="1" dirty="0" err="1"/>
              <a:t>finanssidata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C6707-C8D9-409F-813A-D72F50E3A9E2}"/>
              </a:ext>
            </a:extLst>
          </p:cNvPr>
          <p:cNvSpPr txBox="1"/>
          <p:nvPr/>
        </p:nvSpPr>
        <p:spPr>
          <a:xfrm>
            <a:off x="7352501" y="1783119"/>
            <a:ext cx="44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Yrityksien</a:t>
            </a:r>
            <a:r>
              <a:rPr lang="en-US" sz="2400" b="1" dirty="0"/>
              <a:t> </a:t>
            </a:r>
            <a:r>
              <a:rPr lang="en-US" sz="2400" b="1" dirty="0" err="1"/>
              <a:t>tulemat</a:t>
            </a:r>
            <a:endParaRPr lang="en-US" sz="2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3F90D-BB64-4715-9F01-D01877E2C1F7}"/>
              </a:ext>
            </a:extLst>
          </p:cNvPr>
          <p:cNvGrpSpPr/>
          <p:nvPr/>
        </p:nvGrpSpPr>
        <p:grpSpPr>
          <a:xfrm>
            <a:off x="5863697" y="4245762"/>
            <a:ext cx="1757911" cy="693911"/>
            <a:chOff x="2420799" y="4261547"/>
            <a:chExt cx="1195578" cy="493079"/>
          </a:xfrm>
        </p:grpSpPr>
        <p:pic>
          <p:nvPicPr>
            <p:cNvPr id="12" name="Picture 16" descr="Python, vertical, logo Free Icon of Vector Logo">
              <a:extLst>
                <a:ext uri="{FF2B5EF4-FFF2-40B4-BE49-F238E27FC236}">
                  <a16:creationId xmlns:a16="http://schemas.microsoft.com/office/drawing/2014/main" id="{4851A611-6A6E-4482-9B02-C4A61F3372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43"/>
            <a:stretch/>
          </p:blipFill>
          <p:spPr bwMode="auto">
            <a:xfrm>
              <a:off x="2420799" y="4261547"/>
              <a:ext cx="633329" cy="4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Python, vertical, logo Free Icon of Vector Logo">
              <a:extLst>
                <a:ext uri="{FF2B5EF4-FFF2-40B4-BE49-F238E27FC236}">
                  <a16:creationId xmlns:a16="http://schemas.microsoft.com/office/drawing/2014/main" id="{C19A8CD8-A5AB-41FA-A2CF-E97AF3C2A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94" b="-518"/>
            <a:stretch/>
          </p:blipFill>
          <p:spPr bwMode="auto">
            <a:xfrm>
              <a:off x="2983048" y="4334806"/>
              <a:ext cx="633329" cy="25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28250-8285-4CA7-B363-737E5B95CB81}"/>
              </a:ext>
            </a:extLst>
          </p:cNvPr>
          <p:cNvCxnSpPr/>
          <p:nvPr/>
        </p:nvCxnSpPr>
        <p:spPr>
          <a:xfrm flipH="1">
            <a:off x="9855554" y="2386956"/>
            <a:ext cx="1080000" cy="108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8F1237-26AC-4C5B-8197-15AA1057AD11}"/>
              </a:ext>
            </a:extLst>
          </p:cNvPr>
          <p:cNvCxnSpPr>
            <a:cxnSpLocks/>
          </p:cNvCxnSpPr>
          <p:nvPr/>
        </p:nvCxnSpPr>
        <p:spPr>
          <a:xfrm>
            <a:off x="9783098" y="2337215"/>
            <a:ext cx="1080000" cy="108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0FBA90-C014-4923-BD05-4BF53397E924}"/>
              </a:ext>
            </a:extLst>
          </p:cNvPr>
          <p:cNvSpPr/>
          <p:nvPr/>
        </p:nvSpPr>
        <p:spPr>
          <a:xfrm>
            <a:off x="9229391" y="2820997"/>
            <a:ext cx="517479" cy="27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48EFD6-9F1F-485E-B485-1FED13543BB2}"/>
              </a:ext>
            </a:extLst>
          </p:cNvPr>
          <p:cNvSpPr/>
          <p:nvPr/>
        </p:nvSpPr>
        <p:spPr>
          <a:xfrm>
            <a:off x="2815731" y="3498688"/>
            <a:ext cx="2918540" cy="834528"/>
          </a:xfrm>
          <a:custGeom>
            <a:avLst/>
            <a:gdLst>
              <a:gd name="connsiteX0" fmla="*/ 0 w 3470313"/>
              <a:gd name="connsiteY0" fmla="*/ 0 h 1112703"/>
              <a:gd name="connsiteX1" fmla="*/ 495759 w 3470313"/>
              <a:gd name="connsiteY1" fmla="*/ 550843 h 1112703"/>
              <a:gd name="connsiteX2" fmla="*/ 2710150 w 3470313"/>
              <a:gd name="connsiteY2" fmla="*/ 661012 h 1112703"/>
              <a:gd name="connsiteX3" fmla="*/ 3470313 w 3470313"/>
              <a:gd name="connsiteY3" fmla="*/ 1112703 h 1112703"/>
              <a:gd name="connsiteX4" fmla="*/ 3470313 w 3470313"/>
              <a:gd name="connsiteY4" fmla="*/ 1112703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3" h="1112703">
                <a:moveTo>
                  <a:pt x="0" y="0"/>
                </a:moveTo>
                <a:cubicBezTo>
                  <a:pt x="22034" y="220337"/>
                  <a:pt x="44068" y="440674"/>
                  <a:pt x="495759" y="550843"/>
                </a:cubicBezTo>
                <a:cubicBezTo>
                  <a:pt x="947450" y="661012"/>
                  <a:pt x="2214391" y="567369"/>
                  <a:pt x="2710150" y="661012"/>
                </a:cubicBezTo>
                <a:cubicBezTo>
                  <a:pt x="3205909" y="754655"/>
                  <a:pt x="3470313" y="1112703"/>
                  <a:pt x="3470313" y="1112703"/>
                </a:cubicBezTo>
                <a:lnTo>
                  <a:pt x="3470313" y="1112703"/>
                </a:ln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D50C500-0BEE-4C67-B888-D9C276A5C7C5}"/>
              </a:ext>
            </a:extLst>
          </p:cNvPr>
          <p:cNvSpPr/>
          <p:nvPr/>
        </p:nvSpPr>
        <p:spPr>
          <a:xfrm flipH="1">
            <a:off x="7695054" y="3498688"/>
            <a:ext cx="2671817" cy="834528"/>
          </a:xfrm>
          <a:custGeom>
            <a:avLst/>
            <a:gdLst>
              <a:gd name="connsiteX0" fmla="*/ 0 w 3470313"/>
              <a:gd name="connsiteY0" fmla="*/ 0 h 1112703"/>
              <a:gd name="connsiteX1" fmla="*/ 495759 w 3470313"/>
              <a:gd name="connsiteY1" fmla="*/ 550843 h 1112703"/>
              <a:gd name="connsiteX2" fmla="*/ 2710150 w 3470313"/>
              <a:gd name="connsiteY2" fmla="*/ 661012 h 1112703"/>
              <a:gd name="connsiteX3" fmla="*/ 3470313 w 3470313"/>
              <a:gd name="connsiteY3" fmla="*/ 1112703 h 1112703"/>
              <a:gd name="connsiteX4" fmla="*/ 3470313 w 3470313"/>
              <a:gd name="connsiteY4" fmla="*/ 1112703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3" h="1112703">
                <a:moveTo>
                  <a:pt x="0" y="0"/>
                </a:moveTo>
                <a:cubicBezTo>
                  <a:pt x="22034" y="220337"/>
                  <a:pt x="44068" y="440674"/>
                  <a:pt x="495759" y="550843"/>
                </a:cubicBezTo>
                <a:cubicBezTo>
                  <a:pt x="947450" y="661012"/>
                  <a:pt x="2214391" y="567369"/>
                  <a:pt x="2710150" y="661012"/>
                </a:cubicBezTo>
                <a:cubicBezTo>
                  <a:pt x="3205909" y="754655"/>
                  <a:pt x="3470313" y="1112703"/>
                  <a:pt x="3470313" y="1112703"/>
                </a:cubicBezTo>
                <a:lnTo>
                  <a:pt x="3470313" y="1112703"/>
                </a:ln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E5688-9A24-4DF8-BEC7-5030EE063117}"/>
              </a:ext>
            </a:extLst>
          </p:cNvPr>
          <p:cNvSpPr txBox="1"/>
          <p:nvPr/>
        </p:nvSpPr>
        <p:spPr>
          <a:xfrm>
            <a:off x="1796415" y="5597187"/>
            <a:ext cx="304308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err="1"/>
              <a:t>Kuvaileva</a:t>
            </a:r>
            <a:r>
              <a:rPr lang="en-US" b="1" i="1" dirty="0"/>
              <a:t> </a:t>
            </a:r>
            <a:r>
              <a:rPr lang="en-US" b="1" i="1" dirty="0" err="1"/>
              <a:t>analytiikka</a:t>
            </a:r>
            <a:endParaRPr lang="en-US" b="1" i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Mitkä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pärjäävät</a:t>
            </a:r>
            <a:r>
              <a:rPr lang="en-US" i="1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F29BE0-D78F-4B3E-87A9-6304CDA0CD22}"/>
              </a:ext>
            </a:extLst>
          </p:cNvPr>
          <p:cNvSpPr txBox="1"/>
          <p:nvPr/>
        </p:nvSpPr>
        <p:spPr>
          <a:xfrm>
            <a:off x="4309416" y="5597187"/>
            <a:ext cx="44490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err="1"/>
              <a:t>Diagnosoiva</a:t>
            </a:r>
            <a:r>
              <a:rPr lang="en-US" b="1" i="1" dirty="0"/>
              <a:t> </a:t>
            </a:r>
            <a:r>
              <a:rPr lang="en-US" b="1" i="1" dirty="0" err="1"/>
              <a:t>analytiikka</a:t>
            </a:r>
            <a:endParaRPr lang="en-US" b="1" i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Miksi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lakkaavat</a:t>
            </a:r>
            <a:r>
              <a:rPr lang="en-US" i="1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8D8402-BFB2-4D28-A748-8406C3B62319}"/>
              </a:ext>
            </a:extLst>
          </p:cNvPr>
          <p:cNvSpPr txBox="1"/>
          <p:nvPr/>
        </p:nvSpPr>
        <p:spPr>
          <a:xfrm>
            <a:off x="7352501" y="5608243"/>
            <a:ext cx="44490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/>
              <a:t>Ennustava</a:t>
            </a:r>
            <a:r>
              <a:rPr lang="en-US" b="1" dirty="0"/>
              <a:t> </a:t>
            </a:r>
            <a:r>
              <a:rPr lang="en-US" b="1" dirty="0" err="1"/>
              <a:t>analytiikka</a:t>
            </a:r>
            <a:endParaRPr lang="en-US" b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Mitkä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ovat</a:t>
            </a:r>
            <a:r>
              <a:rPr lang="en-US" i="1" dirty="0"/>
              <a:t> </a:t>
            </a:r>
            <a:r>
              <a:rPr lang="en-US" i="1" dirty="0" err="1"/>
              <a:t>vaarassa</a:t>
            </a:r>
            <a:r>
              <a:rPr lang="en-US" i="1" dirty="0"/>
              <a:t>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46106C-80DB-413E-AF68-0E82A728A3DA}"/>
              </a:ext>
            </a:extLst>
          </p:cNvPr>
          <p:cNvCxnSpPr>
            <a:cxnSpLocks/>
          </p:cNvCxnSpPr>
          <p:nvPr/>
        </p:nvCxnSpPr>
        <p:spPr>
          <a:xfrm flipH="1">
            <a:off x="4404852" y="4939673"/>
            <a:ext cx="1592825" cy="66857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1C93B-B2E1-4225-A73B-1F7F3B6A4E8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329303" y="4939673"/>
            <a:ext cx="0" cy="70162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5C04EB-AE9E-4814-B6D8-4E77C85C6157}"/>
              </a:ext>
            </a:extLst>
          </p:cNvPr>
          <p:cNvCxnSpPr>
            <a:cxnSpLocks/>
          </p:cNvCxnSpPr>
          <p:nvPr/>
        </p:nvCxnSpPr>
        <p:spPr>
          <a:xfrm>
            <a:off x="6660930" y="4939673"/>
            <a:ext cx="1755483" cy="66857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A95B66-FCA5-46D2-B8AD-734753FEBED8}"/>
              </a:ext>
            </a:extLst>
          </p:cNvPr>
          <p:cNvSpPr/>
          <p:nvPr/>
        </p:nvSpPr>
        <p:spPr>
          <a:xfrm>
            <a:off x="1976285" y="5462843"/>
            <a:ext cx="2650800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B25C89-A771-4FDD-9DDA-DE2961ACAAAE}"/>
              </a:ext>
            </a:extLst>
          </p:cNvPr>
          <p:cNvSpPr/>
          <p:nvPr/>
        </p:nvSpPr>
        <p:spPr>
          <a:xfrm>
            <a:off x="5159017" y="5462843"/>
            <a:ext cx="2650800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50578A-F59E-4989-9167-5B3460E58590}"/>
              </a:ext>
            </a:extLst>
          </p:cNvPr>
          <p:cNvSpPr/>
          <p:nvPr/>
        </p:nvSpPr>
        <p:spPr>
          <a:xfrm>
            <a:off x="8129333" y="5462843"/>
            <a:ext cx="2962311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EDEB-F3CE-472E-84C2-EF1D1AEB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Tanskan</a:t>
            </a:r>
            <a:r>
              <a:rPr lang="en-US" b="1" dirty="0"/>
              <a:t> </a:t>
            </a:r>
            <a:r>
              <a:rPr lang="en-US" b="1" dirty="0" err="1"/>
              <a:t>avoin</a:t>
            </a:r>
            <a:r>
              <a:rPr lang="en-US" b="1" dirty="0"/>
              <a:t> </a:t>
            </a:r>
            <a:r>
              <a:rPr lang="en-US" b="1" dirty="0" err="1"/>
              <a:t>yritysrekisteri</a:t>
            </a:r>
            <a:r>
              <a:rPr lang="en-US" b="1" dirty="0"/>
              <a:t> (CVR)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2974-6FED-4647-8872-3F053C9E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74" y="1796128"/>
            <a:ext cx="292694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/>
              <a:t>Yritystiedot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2M </a:t>
            </a:r>
            <a:r>
              <a:rPr lang="en-US" dirty="0" err="1"/>
              <a:t>yritystä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500K </a:t>
            </a:r>
            <a:r>
              <a:rPr lang="en-US" dirty="0" err="1"/>
              <a:t>aktiivista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2M </a:t>
            </a:r>
            <a:r>
              <a:rPr lang="en-US" dirty="0" err="1"/>
              <a:t>XBRL:ää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Yrityksen</a:t>
            </a:r>
            <a:r>
              <a:rPr lang="en-US" sz="2400" i="1" dirty="0"/>
              <a:t> status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Tilinpäätökset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Tuotantolaitokset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Henkilöstön</a:t>
            </a:r>
            <a:r>
              <a:rPr lang="en-US" sz="2400" i="1" dirty="0"/>
              <a:t> </a:t>
            </a:r>
            <a:r>
              <a:rPr lang="en-US" sz="2400" i="1" dirty="0" err="1"/>
              <a:t>lkm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jne</a:t>
            </a:r>
            <a:r>
              <a:rPr lang="en-US" sz="2400" i="1" dirty="0"/>
              <a:t>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483EB-181C-4995-9AF9-3CA30C630D13}"/>
              </a:ext>
            </a:extLst>
          </p:cNvPr>
          <p:cNvSpPr txBox="1">
            <a:spLocks/>
          </p:cNvSpPr>
          <p:nvPr/>
        </p:nvSpPr>
        <p:spPr>
          <a:xfrm>
            <a:off x="4461388" y="1796128"/>
            <a:ext cx="2671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err="1"/>
              <a:t>Paikkatiedot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err="1"/>
              <a:t>Tapahtumat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660D4F-EEC8-4BA4-8CEC-B58EF36C7C7B}"/>
              </a:ext>
            </a:extLst>
          </p:cNvPr>
          <p:cNvSpPr txBox="1">
            <a:spLocks/>
          </p:cNvSpPr>
          <p:nvPr/>
        </p:nvSpPr>
        <p:spPr>
          <a:xfrm>
            <a:off x="7828935" y="1796128"/>
            <a:ext cx="3129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err="1"/>
              <a:t>Verkostot</a:t>
            </a:r>
            <a:endParaRPr lang="en-US" b="1" u="sng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24F32-7A95-41EC-B94F-855227BC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95" y="2394875"/>
            <a:ext cx="1935328" cy="1851939"/>
          </a:xfrm>
          <a:prstGeom prst="rect">
            <a:avLst/>
          </a:prstGeom>
        </p:spPr>
      </p:pic>
      <p:pic>
        <p:nvPicPr>
          <p:cNvPr id="1028" name="Picture 4" descr="Job Task Timeline Period Completion Manage Discussion Svg Png Icon Free  Download (#501837) - OnlineWebFonts.COM">
            <a:extLst>
              <a:ext uri="{FF2B5EF4-FFF2-40B4-BE49-F238E27FC236}">
                <a16:creationId xmlns:a16="http://schemas.microsoft.com/office/drawing/2014/main" id="{04A7C1D8-7320-4C19-9DD7-9DC5CBAC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102886"/>
            <a:ext cx="2272941" cy="13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1C9C703-272F-4FE6-B2AF-69F8D6368676}"/>
              </a:ext>
            </a:extLst>
          </p:cNvPr>
          <p:cNvSpPr/>
          <p:nvPr/>
        </p:nvSpPr>
        <p:spPr>
          <a:xfrm rot="5400000">
            <a:off x="6589227" y="5611505"/>
            <a:ext cx="262245" cy="29496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Factory outline">
            <a:extLst>
              <a:ext uri="{FF2B5EF4-FFF2-40B4-BE49-F238E27FC236}">
                <a16:creationId xmlns:a16="http://schemas.microsoft.com/office/drawing/2014/main" id="{E768D5E9-C9FB-46E8-994B-74A455242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0555" y="3669889"/>
            <a:ext cx="914400" cy="914400"/>
          </a:xfrm>
          <a:prstGeom prst="rect">
            <a:avLst/>
          </a:prstGeom>
        </p:spPr>
      </p:pic>
      <p:pic>
        <p:nvPicPr>
          <p:cNvPr id="24" name="Graphic 23" descr="Factory outline">
            <a:extLst>
              <a:ext uri="{FF2B5EF4-FFF2-40B4-BE49-F238E27FC236}">
                <a16:creationId xmlns:a16="http://schemas.microsoft.com/office/drawing/2014/main" id="{B2B3D28A-1A38-4C1B-8300-7E5F3A65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33039" y="3710657"/>
            <a:ext cx="980768" cy="914400"/>
          </a:xfrm>
          <a:prstGeom prst="rect">
            <a:avLst/>
          </a:prstGeom>
        </p:spPr>
      </p:pic>
      <p:pic>
        <p:nvPicPr>
          <p:cNvPr id="22" name="Graphic 21" descr="Office worker male with solid fill">
            <a:extLst>
              <a:ext uri="{FF2B5EF4-FFF2-40B4-BE49-F238E27FC236}">
                <a16:creationId xmlns:a16="http://schemas.microsoft.com/office/drawing/2014/main" id="{BD3B243B-FF1E-475F-BC4F-E3AEB095C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3445" y="2482387"/>
            <a:ext cx="914400" cy="914400"/>
          </a:xfrm>
          <a:prstGeom prst="rect">
            <a:avLst/>
          </a:prstGeom>
        </p:spPr>
      </p:pic>
      <p:pic>
        <p:nvPicPr>
          <p:cNvPr id="26" name="Graphic 25" descr="Office worker female with solid fill">
            <a:extLst>
              <a:ext uri="{FF2B5EF4-FFF2-40B4-BE49-F238E27FC236}">
                <a16:creationId xmlns:a16="http://schemas.microsoft.com/office/drawing/2014/main" id="{1DBDA141-504F-4ABB-9ED9-C08EE0864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8568" y="5260687"/>
            <a:ext cx="914400" cy="914400"/>
          </a:xfrm>
          <a:prstGeom prst="rect">
            <a:avLst/>
          </a:prstGeom>
        </p:spPr>
      </p:pic>
      <p:pic>
        <p:nvPicPr>
          <p:cNvPr id="28" name="Graphic 27" descr="Building outline">
            <a:extLst>
              <a:ext uri="{FF2B5EF4-FFF2-40B4-BE49-F238E27FC236}">
                <a16:creationId xmlns:a16="http://schemas.microsoft.com/office/drawing/2014/main" id="{8CBA8BEC-76AF-474E-9499-39983FE544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0555" y="5260687"/>
            <a:ext cx="914400" cy="91440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C6ABD6-4D6A-42F2-ADCF-583B4F0AE7FC}"/>
              </a:ext>
            </a:extLst>
          </p:cNvPr>
          <p:cNvCxnSpPr>
            <a:cxnSpLocks/>
          </p:cNvCxnSpPr>
          <p:nvPr/>
        </p:nvCxnSpPr>
        <p:spPr>
          <a:xfrm flipH="1">
            <a:off x="8456970" y="3440715"/>
            <a:ext cx="426475" cy="377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423558-893B-4C97-98CA-8E51A4E2D5A5}"/>
              </a:ext>
            </a:extLst>
          </p:cNvPr>
          <p:cNvCxnSpPr>
            <a:cxnSpLocks/>
          </p:cNvCxnSpPr>
          <p:nvPr/>
        </p:nvCxnSpPr>
        <p:spPr>
          <a:xfrm>
            <a:off x="9816280" y="3477135"/>
            <a:ext cx="410497" cy="466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4ACCFA-0A0D-4CB4-9A2B-87C5C9CF0C88}"/>
              </a:ext>
            </a:extLst>
          </p:cNvPr>
          <p:cNvCxnSpPr>
            <a:cxnSpLocks/>
          </p:cNvCxnSpPr>
          <p:nvPr/>
        </p:nvCxnSpPr>
        <p:spPr>
          <a:xfrm flipH="1">
            <a:off x="8911714" y="4237985"/>
            <a:ext cx="904566" cy="2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89FBC3-1C0A-4C3B-9E59-2D53287016D6}"/>
              </a:ext>
            </a:extLst>
          </p:cNvPr>
          <p:cNvCxnSpPr>
            <a:cxnSpLocks/>
          </p:cNvCxnSpPr>
          <p:nvPr/>
        </p:nvCxnSpPr>
        <p:spPr>
          <a:xfrm flipH="1" flipV="1">
            <a:off x="10461522" y="4610603"/>
            <a:ext cx="1" cy="650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0FEA0E-074A-4BCA-A16C-7908E37C69A7}"/>
              </a:ext>
            </a:extLst>
          </p:cNvPr>
          <p:cNvCxnSpPr>
            <a:cxnSpLocks/>
          </p:cNvCxnSpPr>
          <p:nvPr/>
        </p:nvCxnSpPr>
        <p:spPr>
          <a:xfrm flipH="1">
            <a:off x="8794956" y="5773199"/>
            <a:ext cx="12265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BF32B3-96D1-46BE-9AD9-BD7C1C7E51DF}"/>
              </a:ext>
            </a:extLst>
          </p:cNvPr>
          <p:cNvSpPr txBox="1"/>
          <p:nvPr/>
        </p:nvSpPr>
        <p:spPr>
          <a:xfrm>
            <a:off x="8979310" y="5311316"/>
            <a:ext cx="112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perustaja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802048-2245-4ACC-80E3-81EC145C9B46}"/>
              </a:ext>
            </a:extLst>
          </p:cNvPr>
          <p:cNvSpPr txBox="1"/>
          <p:nvPr/>
        </p:nvSpPr>
        <p:spPr>
          <a:xfrm>
            <a:off x="10505768" y="4750979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tilintarkastaja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F6E598-74B0-47FC-B67E-4A271580C8E2}"/>
              </a:ext>
            </a:extLst>
          </p:cNvPr>
          <p:cNvSpPr txBox="1"/>
          <p:nvPr/>
        </p:nvSpPr>
        <p:spPr>
          <a:xfrm>
            <a:off x="10070077" y="3187149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Puheenjohtaja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6A3A2-BC89-405B-9740-EC81AB9CEE8A}"/>
              </a:ext>
            </a:extLst>
          </p:cNvPr>
          <p:cNvSpPr txBox="1"/>
          <p:nvPr/>
        </p:nvSpPr>
        <p:spPr>
          <a:xfrm>
            <a:off x="7664246" y="3203071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Omistaja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7D5CBF-3F43-452D-9586-905075950AF1}"/>
              </a:ext>
            </a:extLst>
          </p:cNvPr>
          <p:cNvSpPr txBox="1"/>
          <p:nvPr/>
        </p:nvSpPr>
        <p:spPr>
          <a:xfrm>
            <a:off x="8614998" y="3910451"/>
            <a:ext cx="15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Sama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osoite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FB86-D0E0-456D-8460-F1B4B940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Tanskan</a:t>
            </a:r>
            <a:r>
              <a:rPr lang="en-US" b="1" dirty="0"/>
              <a:t> </a:t>
            </a:r>
            <a:r>
              <a:rPr lang="en-US" b="1" dirty="0" err="1"/>
              <a:t>CVR:n</a:t>
            </a:r>
            <a:r>
              <a:rPr lang="en-US" b="1" dirty="0"/>
              <a:t> </a:t>
            </a:r>
            <a:r>
              <a:rPr lang="en-US" b="1" dirty="0" err="1"/>
              <a:t>käyttöliittymät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BE078-A586-4A56-B08F-2865FBC38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 b="691"/>
          <a:stretch/>
        </p:blipFill>
        <p:spPr>
          <a:xfrm>
            <a:off x="447582" y="2984334"/>
            <a:ext cx="5473823" cy="2829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CF009-7F05-4D00-99D7-045788A1DA64}"/>
              </a:ext>
            </a:extLst>
          </p:cNvPr>
          <p:cNvSpPr txBox="1"/>
          <p:nvPr/>
        </p:nvSpPr>
        <p:spPr>
          <a:xfrm>
            <a:off x="1866530" y="6223245"/>
            <a:ext cx="239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https://datacvr.virk.dk/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F7C05-836E-41CD-9577-6EE4986E7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12" y="3033253"/>
            <a:ext cx="5401524" cy="2731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2E46CA-B1D1-4C8C-B6E7-3022F05E3FC7}"/>
              </a:ext>
            </a:extLst>
          </p:cNvPr>
          <p:cNvSpPr txBox="1"/>
          <p:nvPr/>
        </p:nvSpPr>
        <p:spPr>
          <a:xfrm>
            <a:off x="7930720" y="6223245"/>
            <a:ext cx="299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04D99"/>
                </a:solidFill>
                <a:effectLst/>
                <a:hlinkClick r:id="rId5"/>
              </a:rPr>
              <a:t>http://distribution.virk.dk/</a:t>
            </a:r>
            <a:endParaRPr lang="fi-FI" b="0" i="0" dirty="0">
              <a:solidFill>
                <a:srgbClr val="004D99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6CC47-FCF9-42A9-BF2C-792931A5B923}"/>
              </a:ext>
            </a:extLst>
          </p:cNvPr>
          <p:cNvSpPr txBox="1"/>
          <p:nvPr/>
        </p:nvSpPr>
        <p:spPr>
          <a:xfrm>
            <a:off x="2022631" y="21773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Web-</a:t>
            </a:r>
            <a:r>
              <a:rPr lang="en-US" b="1" dirty="0" err="1"/>
              <a:t>käyttöliittymä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AC4C0-68AA-4929-8F6A-D327E0332E2C}"/>
              </a:ext>
            </a:extLst>
          </p:cNvPr>
          <p:cNvSpPr txBox="1"/>
          <p:nvPr/>
        </p:nvSpPr>
        <p:spPr>
          <a:xfrm>
            <a:off x="8050568" y="2177304"/>
            <a:ext cx="287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Ohjelmointirajapinnat</a:t>
            </a:r>
            <a:r>
              <a:rPr lang="en-US" b="1" dirty="0"/>
              <a:t> (API)</a:t>
            </a:r>
          </a:p>
        </p:txBody>
      </p:sp>
    </p:spTree>
    <p:extLst>
      <p:ext uri="{BB962C8B-B14F-4D97-AF65-F5344CB8AC3E}">
        <p14:creationId xmlns:p14="http://schemas.microsoft.com/office/powerpoint/2010/main" val="7147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4D90-2DC5-45B6-A76B-8C2CEFE5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CVR:n</a:t>
            </a:r>
            <a:r>
              <a:rPr lang="en-US" b="1" dirty="0"/>
              <a:t> </a:t>
            </a:r>
            <a:r>
              <a:rPr lang="en-US" b="1" dirty="0" err="1"/>
              <a:t>datan</a:t>
            </a:r>
            <a:r>
              <a:rPr lang="en-US" b="1" dirty="0"/>
              <a:t> </a:t>
            </a:r>
            <a:r>
              <a:rPr lang="en-US" b="1" dirty="0" err="1"/>
              <a:t>hyödyntäminen</a:t>
            </a:r>
            <a:r>
              <a:rPr lang="en-US" b="1" dirty="0"/>
              <a:t> BDAA-</a:t>
            </a:r>
            <a:r>
              <a:rPr lang="en-US" b="1" dirty="0" err="1"/>
              <a:t>kurssilla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47BA0-DCEF-46A7-9618-DC49109C5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3213"/>
            <a:ext cx="5486136" cy="4028206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A34F248-3C02-4F92-82A8-7C4B231BBFC2}"/>
              </a:ext>
            </a:extLst>
          </p:cNvPr>
          <p:cNvSpPr/>
          <p:nvPr/>
        </p:nvSpPr>
        <p:spPr>
          <a:xfrm>
            <a:off x="6548152" y="2192593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DFEBA-2597-4F09-8BC5-EF78E33520B6}"/>
              </a:ext>
            </a:extLst>
          </p:cNvPr>
          <p:cNvSpPr txBox="1"/>
          <p:nvPr/>
        </p:nvSpPr>
        <p:spPr>
          <a:xfrm>
            <a:off x="7558548" y="2487631"/>
            <a:ext cx="42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</a:t>
            </a:r>
            <a:r>
              <a:rPr lang="en-US" b="1" dirty="0"/>
              <a:t> “</a:t>
            </a:r>
            <a:r>
              <a:rPr lang="en-US" b="1" dirty="0" err="1"/>
              <a:t>työskentelee</a:t>
            </a:r>
            <a:r>
              <a:rPr lang="en-US" b="1" dirty="0"/>
              <a:t>” </a:t>
            </a:r>
            <a:r>
              <a:rPr lang="en-US" b="1" dirty="0" err="1"/>
              <a:t>controllerina</a:t>
            </a:r>
            <a:r>
              <a:rPr lang="en-US" b="1" dirty="0"/>
              <a:t> </a:t>
            </a:r>
            <a:r>
              <a:rPr lang="en-US" b="1" dirty="0" err="1"/>
              <a:t>keskisuuressa</a:t>
            </a:r>
            <a:r>
              <a:rPr lang="en-US" b="1" dirty="0"/>
              <a:t> </a:t>
            </a:r>
            <a:r>
              <a:rPr lang="en-US" b="1" dirty="0" err="1"/>
              <a:t>rakennusyhtiössä</a:t>
            </a:r>
            <a:r>
              <a:rPr lang="en-US" b="1" dirty="0"/>
              <a:t> …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AEF7308-F599-4E40-A854-AB9E2729522B}"/>
              </a:ext>
            </a:extLst>
          </p:cNvPr>
          <p:cNvSpPr/>
          <p:nvPr/>
        </p:nvSpPr>
        <p:spPr>
          <a:xfrm>
            <a:off x="6548152" y="3930904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7D748-B141-4440-853D-32DAEA719EC1}"/>
              </a:ext>
            </a:extLst>
          </p:cNvPr>
          <p:cNvSpPr txBox="1"/>
          <p:nvPr/>
        </p:nvSpPr>
        <p:spPr>
          <a:xfrm>
            <a:off x="7558548" y="4087442"/>
            <a:ext cx="41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Tehtävänä</a:t>
            </a:r>
            <a:r>
              <a:rPr lang="en-US" b="1" dirty="0"/>
              <a:t> on </a:t>
            </a:r>
            <a:r>
              <a:rPr lang="en-US" b="1" dirty="0" err="1"/>
              <a:t>verrata</a:t>
            </a:r>
            <a:r>
              <a:rPr lang="en-US" b="1" dirty="0"/>
              <a:t> </a:t>
            </a:r>
            <a:r>
              <a:rPr lang="en-US" b="1" dirty="0" err="1"/>
              <a:t>yrityksen</a:t>
            </a:r>
            <a:r>
              <a:rPr lang="en-US" b="1" dirty="0"/>
              <a:t> </a:t>
            </a:r>
            <a:r>
              <a:rPr lang="en-US" b="1" dirty="0" err="1"/>
              <a:t>kannattavuutta</a:t>
            </a:r>
            <a:r>
              <a:rPr lang="en-US" b="1" dirty="0"/>
              <a:t> </a:t>
            </a:r>
            <a:r>
              <a:rPr lang="en-US" b="1" dirty="0" err="1"/>
              <a:t>verrokkiyrityksiin</a:t>
            </a:r>
            <a:r>
              <a:rPr lang="en-US" b="1" dirty="0"/>
              <a:t> ja </a:t>
            </a:r>
            <a:r>
              <a:rPr lang="en-US" b="1" dirty="0" err="1"/>
              <a:t>tuottaa</a:t>
            </a:r>
            <a:r>
              <a:rPr lang="en-US" b="1" dirty="0"/>
              <a:t> </a:t>
            </a:r>
            <a:r>
              <a:rPr lang="en-US" b="1" dirty="0" err="1"/>
              <a:t>raportti</a:t>
            </a:r>
            <a:r>
              <a:rPr lang="en-US" b="1" dirty="0"/>
              <a:t> </a:t>
            </a:r>
            <a:r>
              <a:rPr lang="en-US" b="1" dirty="0" err="1"/>
              <a:t>hallitukselle</a:t>
            </a:r>
            <a:r>
              <a:rPr lang="en-US" b="1" dirty="0"/>
              <a:t> </a:t>
            </a:r>
            <a:r>
              <a:rPr lang="en-US" b="1" dirty="0" err="1"/>
              <a:t>kokoukseen</a:t>
            </a:r>
            <a:r>
              <a:rPr lang="en-US" b="1" dirty="0"/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EDDAB3-5F81-4B9C-97C2-84BF407AC5AF}"/>
              </a:ext>
            </a:extLst>
          </p:cNvPr>
          <p:cNvSpPr/>
          <p:nvPr/>
        </p:nvSpPr>
        <p:spPr>
          <a:xfrm>
            <a:off x="6548152" y="5361497"/>
            <a:ext cx="786580" cy="7099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9BBA6-705E-4952-BA52-B051F7677D5F}"/>
              </a:ext>
            </a:extLst>
          </p:cNvPr>
          <p:cNvSpPr txBox="1"/>
          <p:nvPr/>
        </p:nvSpPr>
        <p:spPr>
          <a:xfrm>
            <a:off x="7558548" y="5254793"/>
            <a:ext cx="41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Keskiössä</a:t>
            </a:r>
            <a:r>
              <a:rPr lang="en-US" b="1" dirty="0"/>
              <a:t> on XBRL-</a:t>
            </a:r>
            <a:r>
              <a:rPr lang="en-US" b="1" dirty="0" err="1"/>
              <a:t>tiedostojen</a:t>
            </a:r>
            <a:r>
              <a:rPr lang="en-US" b="1" dirty="0"/>
              <a:t> </a:t>
            </a:r>
            <a:r>
              <a:rPr lang="en-US" b="1" dirty="0" err="1"/>
              <a:t>hankkiminen</a:t>
            </a:r>
            <a:r>
              <a:rPr lang="en-US" b="1" dirty="0"/>
              <a:t> CVR-</a:t>
            </a:r>
            <a:r>
              <a:rPr lang="en-US" b="1" dirty="0" err="1"/>
              <a:t>rajapinnan</a:t>
            </a:r>
            <a:r>
              <a:rPr lang="en-US" b="1" dirty="0"/>
              <a:t> </a:t>
            </a:r>
            <a:r>
              <a:rPr lang="en-US" b="1" dirty="0" err="1"/>
              <a:t>kautta</a:t>
            </a:r>
            <a:r>
              <a:rPr lang="en-US" b="1" dirty="0"/>
              <a:t> ja </a:t>
            </a:r>
            <a:r>
              <a:rPr lang="en-US" b="1" dirty="0" err="1"/>
              <a:t>tietueiden</a:t>
            </a:r>
            <a:r>
              <a:rPr lang="en-US" b="1" dirty="0"/>
              <a:t> </a:t>
            </a:r>
            <a:r>
              <a:rPr lang="en-US" b="1" dirty="0" err="1"/>
              <a:t>analysoiminen</a:t>
            </a:r>
            <a:r>
              <a:rPr lang="en-US" b="1" dirty="0"/>
              <a:t> </a:t>
            </a:r>
            <a:r>
              <a:rPr lang="en-US" b="1" dirty="0" err="1"/>
              <a:t>Pythonilla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3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0845" cy="1325563"/>
          </a:xfrm>
        </p:spPr>
        <p:txBody>
          <a:bodyPr/>
          <a:lstStyle/>
          <a:p>
            <a:r>
              <a:rPr lang="en-US" b="1" dirty="0" err="1"/>
              <a:t>Oppimistavoitteet</a:t>
            </a:r>
            <a:r>
              <a:rPr lang="en-US" b="1" dirty="0"/>
              <a:t> I: </a:t>
            </a:r>
            <a:r>
              <a:rPr lang="en-US" b="1" dirty="0" err="1"/>
              <a:t>rajapinnat</a:t>
            </a:r>
            <a:r>
              <a:rPr lang="en-US" b="1" dirty="0"/>
              <a:t> ja XBRL-</a:t>
            </a:r>
            <a:r>
              <a:rPr lang="en-US" b="1" dirty="0" err="1"/>
              <a:t>rakenteet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BEFA7-574F-435C-BB68-F86B3C7D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3" y="2050039"/>
            <a:ext cx="5849957" cy="1965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96A64-8841-40B6-8FFF-F249D669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5" y="4257264"/>
            <a:ext cx="5705532" cy="2304809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041C7A28-3B1D-4FC7-B826-50EDCAB0BD2B}"/>
              </a:ext>
            </a:extLst>
          </p:cNvPr>
          <p:cNvSpPr/>
          <p:nvPr/>
        </p:nvSpPr>
        <p:spPr>
          <a:xfrm>
            <a:off x="6705468" y="2664541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5ACA-62FC-47B2-9231-1D9DEA657C77}"/>
              </a:ext>
            </a:extLst>
          </p:cNvPr>
          <p:cNvSpPr txBox="1"/>
          <p:nvPr/>
        </p:nvSpPr>
        <p:spPr>
          <a:xfrm>
            <a:off x="7643351" y="2959578"/>
            <a:ext cx="42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</a:t>
            </a:r>
            <a:r>
              <a:rPr lang="en-US" b="1" dirty="0"/>
              <a:t> </a:t>
            </a:r>
            <a:r>
              <a:rPr lang="en-US" b="1" dirty="0" err="1"/>
              <a:t>ymmärtää</a:t>
            </a:r>
            <a:r>
              <a:rPr lang="en-US" b="1" dirty="0"/>
              <a:t> XBRL-</a:t>
            </a:r>
            <a:r>
              <a:rPr lang="en-US" b="1" dirty="0" err="1"/>
              <a:t>taksomian</a:t>
            </a:r>
            <a:r>
              <a:rPr lang="en-US" b="1" dirty="0"/>
              <a:t>, </a:t>
            </a:r>
            <a:r>
              <a:rPr lang="en-US" b="1" dirty="0" err="1"/>
              <a:t>elementtien</a:t>
            </a:r>
            <a:r>
              <a:rPr lang="en-US" b="1" dirty="0"/>
              <a:t>, ja </a:t>
            </a:r>
            <a:r>
              <a:rPr lang="en-US" b="1" dirty="0" err="1"/>
              <a:t>arvojen</a:t>
            </a:r>
            <a:r>
              <a:rPr lang="en-US" b="1" dirty="0"/>
              <a:t> </a:t>
            </a:r>
            <a:r>
              <a:rPr lang="en-US" b="1" dirty="0" err="1"/>
              <a:t>yhteyden</a:t>
            </a:r>
            <a:r>
              <a:rPr lang="en-US" b="1" dirty="0"/>
              <a:t>.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E63F96D-7A11-4D99-90D4-32BB041A0DE0}"/>
              </a:ext>
            </a:extLst>
          </p:cNvPr>
          <p:cNvSpPr/>
          <p:nvPr/>
        </p:nvSpPr>
        <p:spPr>
          <a:xfrm>
            <a:off x="6705468" y="5230581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BFBFE-2A47-4F9E-A648-74793978B05D}"/>
              </a:ext>
            </a:extLst>
          </p:cNvPr>
          <p:cNvSpPr txBox="1"/>
          <p:nvPr/>
        </p:nvSpPr>
        <p:spPr>
          <a:xfrm>
            <a:off x="7643351" y="5525618"/>
            <a:ext cx="440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Opiskelijan</a:t>
            </a:r>
            <a:r>
              <a:rPr lang="en-US" b="1" dirty="0"/>
              <a:t> on </a:t>
            </a:r>
            <a:r>
              <a:rPr lang="en-US" b="1" dirty="0" err="1"/>
              <a:t>pystyy</a:t>
            </a:r>
            <a:r>
              <a:rPr lang="en-US" b="1" dirty="0"/>
              <a:t> </a:t>
            </a:r>
            <a:r>
              <a:rPr lang="en-US" b="1" dirty="0" err="1"/>
              <a:t>soveltamaan</a:t>
            </a:r>
            <a:r>
              <a:rPr lang="en-US" b="1" dirty="0"/>
              <a:t> XBRL-</a:t>
            </a:r>
            <a:r>
              <a:rPr lang="en-US" b="1" dirty="0" err="1"/>
              <a:t>kirjastoa</a:t>
            </a:r>
            <a:r>
              <a:rPr lang="en-US" b="1" dirty="0"/>
              <a:t> </a:t>
            </a:r>
            <a:r>
              <a:rPr lang="en-US" b="1" dirty="0" err="1"/>
              <a:t>haluttujen</a:t>
            </a:r>
            <a:r>
              <a:rPr lang="en-US" b="1" dirty="0"/>
              <a:t> </a:t>
            </a:r>
            <a:r>
              <a:rPr lang="en-US" b="1" dirty="0" err="1"/>
              <a:t>tietueiden</a:t>
            </a:r>
            <a:r>
              <a:rPr lang="en-US" b="1" dirty="0"/>
              <a:t> </a:t>
            </a:r>
            <a:r>
              <a:rPr lang="en-US" b="1" dirty="0" err="1"/>
              <a:t>louhimiseksi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4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Tavoitteet</a:t>
            </a:r>
            <a:r>
              <a:rPr lang="en-US" sz="4000" b="1" dirty="0"/>
              <a:t> II: XBRL-</a:t>
            </a:r>
            <a:r>
              <a:rPr lang="en-US" sz="4000" b="1" dirty="0" err="1"/>
              <a:t>raakadatan</a:t>
            </a:r>
            <a:r>
              <a:rPr lang="en-US" sz="4000" b="1" dirty="0"/>
              <a:t> </a:t>
            </a:r>
            <a:r>
              <a:rPr lang="en-US" sz="4000" b="1" dirty="0" err="1"/>
              <a:t>muokkaus</a:t>
            </a:r>
            <a:r>
              <a:rPr lang="en-US" sz="4000" b="1" dirty="0"/>
              <a:t> </a:t>
            </a:r>
            <a:r>
              <a:rPr lang="en-US" sz="4000" b="1" dirty="0" err="1"/>
              <a:t>Pythonilla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242DF-02FC-4768-8DAD-20C2B4B176FB}"/>
              </a:ext>
            </a:extLst>
          </p:cNvPr>
          <p:cNvSpPr txBox="1"/>
          <p:nvPr/>
        </p:nvSpPr>
        <p:spPr>
          <a:xfrm>
            <a:off x="8760541" y="1971730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Puuttuvien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arvojen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korvaaminen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EE3DE-E806-4CC9-8595-F169D743DFD1}"/>
              </a:ext>
            </a:extLst>
          </p:cNvPr>
          <p:cNvSpPr txBox="1"/>
          <p:nvPr/>
        </p:nvSpPr>
        <p:spPr>
          <a:xfrm>
            <a:off x="8760540" y="3357967"/>
            <a:ext cx="293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Aineiston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rajaaminen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22E93-BEB5-4453-A747-879373C6507A}"/>
              </a:ext>
            </a:extLst>
          </p:cNvPr>
          <p:cNvSpPr txBox="1"/>
          <p:nvPr/>
        </p:nvSpPr>
        <p:spPr>
          <a:xfrm>
            <a:off x="8760541" y="5205870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Rakenteen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muokkaus</a:t>
            </a:r>
            <a:r>
              <a:rPr lang="en-US" b="1" i="1" dirty="0">
                <a:solidFill>
                  <a:srgbClr val="7030A0"/>
                </a:solidFill>
              </a:rPr>
              <a:t> ja </a:t>
            </a:r>
            <a:r>
              <a:rPr lang="en-US" b="1" i="1" dirty="0" err="1">
                <a:solidFill>
                  <a:srgbClr val="7030A0"/>
                </a:solidFill>
              </a:rPr>
              <a:t>tietueiden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pivotointi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38210-5639-45E1-BF62-30FB19C06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8" r="32028"/>
          <a:stretch/>
        </p:blipFill>
        <p:spPr>
          <a:xfrm>
            <a:off x="351623" y="2046406"/>
            <a:ext cx="7809151" cy="64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326F-5D3B-4834-B102-46856D68C5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776"/>
          <a:stretch/>
        </p:blipFill>
        <p:spPr>
          <a:xfrm>
            <a:off x="351622" y="4710415"/>
            <a:ext cx="7809151" cy="1933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DCD15-2C78-41DB-BE96-36F2821F20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0"/>
          <a:stretch/>
        </p:blipFill>
        <p:spPr>
          <a:xfrm>
            <a:off x="351622" y="2810864"/>
            <a:ext cx="7809151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ptx" id="{E68F8044-37E2-41CE-B834-7B9B753E7884}" vid="{A03C304B-FE21-483C-9832-56A7F0FF16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466</Words>
  <Application>Microsoft Office PowerPoint</Application>
  <PresentationFormat>Widescreen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Helvetica Neue</vt:lpstr>
      <vt:lpstr>Symbol</vt:lpstr>
      <vt:lpstr>Office Theme</vt:lpstr>
      <vt:lpstr>Office-teema</vt:lpstr>
      <vt:lpstr>PowerPoint Presentation</vt:lpstr>
      <vt:lpstr>Big Data ja analytiikka kauppakorkeakouluissa</vt:lpstr>
      <vt:lpstr>Aalto BIZ: Big Data Analysis in Accounting</vt:lpstr>
      <vt:lpstr>XBRL-data liiketoiminta-analytiikan tukena</vt:lpstr>
      <vt:lpstr>Tanskan avoin yritysrekisteri (CVR)</vt:lpstr>
      <vt:lpstr>Tanskan CVR:n käyttöliittymät</vt:lpstr>
      <vt:lpstr>CVR:n datan hyödyntäminen BDAA-kurssilla</vt:lpstr>
      <vt:lpstr>Oppimistavoitteet I: rajapinnat ja XBRL-rakenteet</vt:lpstr>
      <vt:lpstr>Tavoitteet II: XBRL-raakadatan muokkaus Pythonilla</vt:lpstr>
      <vt:lpstr>Tavoitteet III: Tiedon raportointi Pythonilla</vt:lpstr>
      <vt:lpstr>Case II: Tekstianalyysi johdon katsauksista</vt:lpstr>
      <vt:lpstr>Yhteenveto ja huomioita</vt:lpstr>
      <vt:lpstr>Kiitos! Kysymyksiä?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Sihvonen Jukka</dc:creator>
  <cp:lastModifiedBy>Sihvonen Jukka</cp:lastModifiedBy>
  <cp:revision>45</cp:revision>
  <dcterms:created xsi:type="dcterms:W3CDTF">2022-02-22T11:37:44Z</dcterms:created>
  <dcterms:modified xsi:type="dcterms:W3CDTF">2022-02-23T08:50:25Z</dcterms:modified>
</cp:coreProperties>
</file>